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5"/>
  </p:notesMasterIdLst>
  <p:sldIdLst>
    <p:sldId id="256" r:id="rId2"/>
    <p:sldId id="408" r:id="rId3"/>
    <p:sldId id="536" r:id="rId4"/>
    <p:sldId id="407" r:id="rId5"/>
    <p:sldId id="418" r:id="rId6"/>
    <p:sldId id="519" r:id="rId7"/>
    <p:sldId id="531" r:id="rId8"/>
    <p:sldId id="417" r:id="rId9"/>
    <p:sldId id="453" r:id="rId10"/>
    <p:sldId id="464" r:id="rId11"/>
    <p:sldId id="452" r:id="rId12"/>
    <p:sldId id="471" r:id="rId13"/>
    <p:sldId id="478" r:id="rId14"/>
    <p:sldId id="535" r:id="rId15"/>
    <p:sldId id="479" r:id="rId16"/>
    <p:sldId id="423" r:id="rId17"/>
    <p:sldId id="438" r:id="rId18"/>
    <p:sldId id="432" r:id="rId19"/>
    <p:sldId id="431" r:id="rId20"/>
    <p:sldId id="543" r:id="rId21"/>
    <p:sldId id="446" r:id="rId22"/>
    <p:sldId id="474" r:id="rId23"/>
    <p:sldId id="473" r:id="rId24"/>
    <p:sldId id="472" r:id="rId25"/>
    <p:sldId id="445" r:id="rId26"/>
    <p:sldId id="413" r:id="rId27"/>
    <p:sldId id="435" r:id="rId28"/>
    <p:sldId id="436" r:id="rId29"/>
    <p:sldId id="437" r:id="rId30"/>
    <p:sldId id="414" r:id="rId31"/>
    <p:sldId id="415" r:id="rId32"/>
    <p:sldId id="466" r:id="rId33"/>
    <p:sldId id="465" r:id="rId34"/>
    <p:sldId id="449" r:id="rId35"/>
    <p:sldId id="537" r:id="rId36"/>
    <p:sldId id="420" r:id="rId37"/>
    <p:sldId id="448" r:id="rId38"/>
    <p:sldId id="532" r:id="rId39"/>
    <p:sldId id="409" r:id="rId40"/>
    <p:sldId id="523" r:id="rId41"/>
    <p:sldId id="520" r:id="rId42"/>
    <p:sldId id="521" r:id="rId43"/>
    <p:sldId id="522" r:id="rId44"/>
    <p:sldId id="524" r:id="rId45"/>
    <p:sldId id="525" r:id="rId46"/>
    <p:sldId id="526" r:id="rId47"/>
    <p:sldId id="527" r:id="rId48"/>
    <p:sldId id="410" r:id="rId49"/>
    <p:sldId id="489" r:id="rId50"/>
    <p:sldId id="490" r:id="rId51"/>
    <p:sldId id="476" r:id="rId52"/>
    <p:sldId id="428" r:id="rId53"/>
    <p:sldId id="433" r:id="rId54"/>
    <p:sldId id="426" r:id="rId55"/>
    <p:sldId id="424" r:id="rId56"/>
    <p:sldId id="425" r:id="rId57"/>
    <p:sldId id="427" r:id="rId58"/>
    <p:sldId id="533" r:id="rId59"/>
    <p:sldId id="429" r:id="rId60"/>
    <p:sldId id="538" r:id="rId61"/>
    <p:sldId id="439" r:id="rId62"/>
    <p:sldId id="440" r:id="rId63"/>
    <p:sldId id="468" r:id="rId64"/>
    <p:sldId id="441" r:id="rId65"/>
    <p:sldId id="480" r:id="rId66"/>
    <p:sldId id="467" r:id="rId67"/>
    <p:sldId id="442" r:id="rId68"/>
    <p:sldId id="443" r:id="rId69"/>
    <p:sldId id="469" r:id="rId70"/>
    <p:sldId id="539" r:id="rId71"/>
    <p:sldId id="294" r:id="rId72"/>
    <p:sldId id="296" r:id="rId73"/>
    <p:sldId id="297" r:id="rId74"/>
    <p:sldId id="512" r:id="rId75"/>
    <p:sldId id="393" r:id="rId76"/>
    <p:sldId id="388" r:id="rId77"/>
    <p:sldId id="540" r:id="rId78"/>
    <p:sldId id="495" r:id="rId79"/>
    <p:sldId id="496" r:id="rId80"/>
    <p:sldId id="509" r:id="rId81"/>
    <p:sldId id="502" r:id="rId82"/>
    <p:sldId id="529" r:id="rId83"/>
    <p:sldId id="508" r:id="rId84"/>
    <p:sldId id="528" r:id="rId85"/>
    <p:sldId id="494" r:id="rId86"/>
    <p:sldId id="492" r:id="rId87"/>
    <p:sldId id="541" r:id="rId88"/>
    <p:sldId id="493" r:id="rId89"/>
    <p:sldId id="503" r:id="rId90"/>
    <p:sldId id="504" r:id="rId91"/>
    <p:sldId id="506" r:id="rId92"/>
    <p:sldId id="507" r:id="rId93"/>
    <p:sldId id="500" r:id="rId94"/>
    <p:sldId id="501" r:id="rId95"/>
    <p:sldId id="511" r:id="rId96"/>
    <p:sldId id="484" r:id="rId97"/>
    <p:sldId id="542" r:id="rId98"/>
    <p:sldId id="485" r:id="rId99"/>
    <p:sldId id="486" r:id="rId100"/>
    <p:sldId id="487" r:id="rId101"/>
    <p:sldId id="488" r:id="rId102"/>
    <p:sldId id="491" r:id="rId103"/>
    <p:sldId id="530" r:id="rId10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CAADE0-0F8F-49C1-ABAF-06E3DEB3847F}">
          <p14:sldIdLst>
            <p14:sldId id="256"/>
          </p14:sldIdLst>
        </p14:section>
        <p14:section name="PC Role/Legal Basis" id="{DB365575-2739-47E7-9D47-7270EE7A943A}">
          <p14:sldIdLst>
            <p14:sldId id="408"/>
            <p14:sldId id="536"/>
            <p14:sldId id="407"/>
            <p14:sldId id="418"/>
            <p14:sldId id="519"/>
            <p14:sldId id="531"/>
            <p14:sldId id="417"/>
            <p14:sldId id="453"/>
            <p14:sldId id="464"/>
            <p14:sldId id="452"/>
            <p14:sldId id="471"/>
            <p14:sldId id="478"/>
          </p14:sldIdLst>
        </p14:section>
        <p14:section name="Types of Governmental Action" id="{A4BF5F66-5FE3-4277-969B-3E7BCA54F29A}">
          <p14:sldIdLst>
            <p14:sldId id="535"/>
            <p14:sldId id="479"/>
            <p14:sldId id="423"/>
            <p14:sldId id="438"/>
            <p14:sldId id="432"/>
            <p14:sldId id="431"/>
          </p14:sldIdLst>
        </p14:section>
        <p14:section name="Notice" id="{01BE76C9-8E37-458A-871E-54D6D8F84A2F}">
          <p14:sldIdLst>
            <p14:sldId id="543"/>
            <p14:sldId id="446"/>
            <p14:sldId id="474"/>
            <p14:sldId id="473"/>
            <p14:sldId id="472"/>
            <p14:sldId id="445"/>
          </p14:sldIdLst>
        </p14:section>
        <p14:section name="CEQA" id="{11F0E731-1E9B-4414-8BC4-7B4286411716}">
          <p14:sldIdLst>
            <p14:sldId id="413"/>
            <p14:sldId id="435"/>
            <p14:sldId id="436"/>
            <p14:sldId id="437"/>
            <p14:sldId id="414"/>
            <p14:sldId id="415"/>
            <p14:sldId id="466"/>
            <p14:sldId id="465"/>
            <p14:sldId id="449"/>
          </p14:sldIdLst>
        </p14:section>
        <p14:section name="Land Use" id="{6BB08E19-3559-4FEC-9E7B-934660804340}">
          <p14:sldIdLst>
            <p14:sldId id="537"/>
            <p14:sldId id="420"/>
            <p14:sldId id="448"/>
            <p14:sldId id="532"/>
            <p14:sldId id="409"/>
            <p14:sldId id="523"/>
            <p14:sldId id="520"/>
            <p14:sldId id="521"/>
            <p14:sldId id="522"/>
            <p14:sldId id="524"/>
            <p14:sldId id="525"/>
            <p14:sldId id="526"/>
            <p14:sldId id="527"/>
            <p14:sldId id="410"/>
            <p14:sldId id="489"/>
            <p14:sldId id="490"/>
            <p14:sldId id="476"/>
            <p14:sldId id="428"/>
            <p14:sldId id="433"/>
            <p14:sldId id="426"/>
            <p14:sldId id="424"/>
            <p14:sldId id="425"/>
            <p14:sldId id="427"/>
            <p14:sldId id="533"/>
            <p14:sldId id="429"/>
          </p14:sldIdLst>
        </p14:section>
        <p14:section name="Subdivision Map Act" id="{415FA221-0598-4421-A61B-01EA74D1A41B}">
          <p14:sldIdLst>
            <p14:sldId id="538"/>
            <p14:sldId id="439"/>
            <p14:sldId id="440"/>
            <p14:sldId id="468"/>
            <p14:sldId id="441"/>
            <p14:sldId id="480"/>
            <p14:sldId id="467"/>
            <p14:sldId id="442"/>
            <p14:sldId id="443"/>
            <p14:sldId id="469"/>
          </p14:sldIdLst>
        </p14:section>
        <p14:section name="Due Process" id="{3BFBB5B3-315A-4C68-95CF-58AAED7F1C06}">
          <p14:sldIdLst>
            <p14:sldId id="539"/>
            <p14:sldId id="294"/>
            <p14:sldId id="296"/>
            <p14:sldId id="297"/>
            <p14:sldId id="512"/>
            <p14:sldId id="393"/>
            <p14:sldId id="388"/>
          </p14:sldIdLst>
        </p14:section>
        <p14:section name="New laws" id="{87C9A1F1-9353-40B3-962B-A60300286873}">
          <p14:sldIdLst>
            <p14:sldId id="540"/>
            <p14:sldId id="495"/>
            <p14:sldId id="496"/>
            <p14:sldId id="509"/>
            <p14:sldId id="502"/>
            <p14:sldId id="529"/>
            <p14:sldId id="508"/>
            <p14:sldId id="528"/>
            <p14:sldId id="494"/>
            <p14:sldId id="492"/>
            <p14:sldId id="541"/>
            <p14:sldId id="493"/>
            <p14:sldId id="503"/>
            <p14:sldId id="504"/>
            <p14:sldId id="506"/>
            <p14:sldId id="507"/>
            <p14:sldId id="500"/>
            <p14:sldId id="501"/>
            <p14:sldId id="511"/>
          </p14:sldIdLst>
        </p14:section>
        <p14:section name="Building" id="{6C898299-EE1A-42B6-BC67-1C2B92070168}">
          <p14:sldIdLst>
            <p14:sldId id="484"/>
            <p14:sldId id="542"/>
            <p14:sldId id="485"/>
            <p14:sldId id="486"/>
            <p14:sldId id="487"/>
            <p14:sldId id="488"/>
            <p14:sldId id="491"/>
            <p14:sldId id="53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ynthia Hasson" initials="CH" lastIdx="1" clrIdx="0">
    <p:extLst>
      <p:ext uri="{19B8F6BF-5375-455C-9EA6-DF929625EA0E}">
        <p15:presenceInfo xmlns:p15="http://schemas.microsoft.com/office/powerpoint/2012/main" userId="S-1-5-21-436374069-1958367476-725345543-90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E79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4" autoAdjust="0"/>
    <p:restoredTop sz="81121" autoAdjust="0"/>
  </p:normalViewPr>
  <p:slideViewPr>
    <p:cSldViewPr snapToGrid="0">
      <p:cViewPr varScale="1">
        <p:scale>
          <a:sx n="89" d="100"/>
          <a:sy n="89" d="100"/>
        </p:scale>
        <p:origin x="570" y="84"/>
      </p:cViewPr>
      <p:guideLst/>
    </p:cSldViewPr>
  </p:slideViewPr>
  <p:notesTextViewPr>
    <p:cViewPr>
      <p:scale>
        <a:sx n="1" d="1"/>
        <a:sy n="1" d="1"/>
      </p:scale>
      <p:origin x="0" y="0"/>
    </p:cViewPr>
  </p:notesTextViewPr>
  <p:notesViewPr>
    <p:cSldViewPr snapToGrid="0">
      <p:cViewPr varScale="1">
        <p:scale>
          <a:sx n="84" d="100"/>
          <a:sy n="84" d="100"/>
        </p:scale>
        <p:origin x="319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297F1A-4B98-4B00-A227-6C0F19820767}"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B44B5F71-D585-4927-A701-94620DA8877F}">
      <dgm:prSet/>
      <dgm:spPr/>
      <dgm:t>
        <a:bodyPr/>
        <a:lstStyle/>
        <a:p>
          <a:r>
            <a:rPr lang="en-US" b="0" i="0" dirty="0"/>
            <a:t>Community Development Director </a:t>
          </a:r>
          <a:endParaRPr lang="en-US" dirty="0"/>
        </a:p>
      </dgm:t>
    </dgm:pt>
    <dgm:pt modelId="{31C07E8A-4857-4052-A899-B17A44E9C022}" type="parTrans" cxnId="{C1736BFA-37BC-40EC-A2F0-B87E8A73DD9B}">
      <dgm:prSet/>
      <dgm:spPr/>
      <dgm:t>
        <a:bodyPr/>
        <a:lstStyle/>
        <a:p>
          <a:endParaRPr lang="en-US"/>
        </a:p>
      </dgm:t>
    </dgm:pt>
    <dgm:pt modelId="{779D1F9A-76AC-423D-9289-2D1A7D9493BA}" type="sibTrans" cxnId="{C1736BFA-37BC-40EC-A2F0-B87E8A73DD9B}">
      <dgm:prSet/>
      <dgm:spPr/>
      <dgm:t>
        <a:bodyPr/>
        <a:lstStyle/>
        <a:p>
          <a:endParaRPr lang="en-US" dirty="0"/>
        </a:p>
      </dgm:t>
    </dgm:pt>
    <dgm:pt modelId="{165C4B23-07FE-4527-9AEA-82657501D108}">
      <dgm:prSet/>
      <dgm:spPr/>
      <dgm:t>
        <a:bodyPr/>
        <a:lstStyle/>
        <a:p>
          <a:r>
            <a:rPr lang="en-US" b="0" i="0" dirty="0"/>
            <a:t>Planning Commission</a:t>
          </a:r>
          <a:endParaRPr lang="en-US" dirty="0"/>
        </a:p>
      </dgm:t>
    </dgm:pt>
    <dgm:pt modelId="{8445E643-CF44-4167-A397-B8E5F9C59DB3}" type="parTrans" cxnId="{DCCB0EE3-5319-4739-AA1B-C1559CED9A86}">
      <dgm:prSet/>
      <dgm:spPr/>
      <dgm:t>
        <a:bodyPr/>
        <a:lstStyle/>
        <a:p>
          <a:endParaRPr lang="en-US"/>
        </a:p>
      </dgm:t>
    </dgm:pt>
    <dgm:pt modelId="{ED12C884-72FC-42ED-A928-2F043387BC74}" type="sibTrans" cxnId="{DCCB0EE3-5319-4739-AA1B-C1559CED9A86}">
      <dgm:prSet/>
      <dgm:spPr/>
      <dgm:t>
        <a:bodyPr/>
        <a:lstStyle/>
        <a:p>
          <a:endParaRPr lang="en-US" dirty="0"/>
        </a:p>
      </dgm:t>
    </dgm:pt>
    <dgm:pt modelId="{304787BC-5DB4-4B3E-A20A-E3A6B3F46463}">
      <dgm:prSet/>
      <dgm:spPr/>
      <dgm:t>
        <a:bodyPr/>
        <a:lstStyle/>
        <a:p>
          <a:r>
            <a:rPr lang="en-US" b="0" i="0" dirty="0"/>
            <a:t>City Council</a:t>
          </a:r>
          <a:endParaRPr lang="en-US" dirty="0"/>
        </a:p>
      </dgm:t>
    </dgm:pt>
    <dgm:pt modelId="{211D3634-1FAC-463B-ACBF-F9E3D44227E8}" type="parTrans" cxnId="{7478C056-D0A0-4CB0-B5FC-A4FCF11C7328}">
      <dgm:prSet/>
      <dgm:spPr/>
      <dgm:t>
        <a:bodyPr/>
        <a:lstStyle/>
        <a:p>
          <a:endParaRPr lang="en-US"/>
        </a:p>
      </dgm:t>
    </dgm:pt>
    <dgm:pt modelId="{C2DC8635-36B3-46C7-81C1-7B67C8F84B5C}" type="sibTrans" cxnId="{7478C056-D0A0-4CB0-B5FC-A4FCF11C7328}">
      <dgm:prSet/>
      <dgm:spPr/>
      <dgm:t>
        <a:bodyPr/>
        <a:lstStyle/>
        <a:p>
          <a:endParaRPr lang="en-US" dirty="0"/>
        </a:p>
      </dgm:t>
    </dgm:pt>
    <dgm:pt modelId="{8C292DAB-56AB-4120-ADB3-49068879AFA6}">
      <dgm:prSet/>
      <dgm:spPr/>
      <dgm:t>
        <a:bodyPr/>
        <a:lstStyle/>
        <a:p>
          <a:r>
            <a:rPr lang="en-US" b="0" i="0" dirty="0"/>
            <a:t>Superior Court</a:t>
          </a:r>
          <a:endParaRPr lang="en-US" dirty="0"/>
        </a:p>
      </dgm:t>
    </dgm:pt>
    <dgm:pt modelId="{C1CF30A6-83A7-47FF-B14A-84AB79662422}" type="parTrans" cxnId="{67F85739-5A22-4076-A808-FD0711354C75}">
      <dgm:prSet/>
      <dgm:spPr/>
      <dgm:t>
        <a:bodyPr/>
        <a:lstStyle/>
        <a:p>
          <a:endParaRPr lang="en-US"/>
        </a:p>
      </dgm:t>
    </dgm:pt>
    <dgm:pt modelId="{33149824-7BAB-4295-AD1A-441726045A15}" type="sibTrans" cxnId="{67F85739-5A22-4076-A808-FD0711354C75}">
      <dgm:prSet/>
      <dgm:spPr/>
      <dgm:t>
        <a:bodyPr/>
        <a:lstStyle/>
        <a:p>
          <a:endParaRPr lang="en-US"/>
        </a:p>
      </dgm:t>
    </dgm:pt>
    <dgm:pt modelId="{F0C8940F-DC89-4101-92CE-8AF3B3283279}" type="pres">
      <dgm:prSet presAssocID="{6A297F1A-4B98-4B00-A227-6C0F19820767}" presName="Name0" presStyleCnt="0">
        <dgm:presLayoutVars>
          <dgm:dir/>
          <dgm:resizeHandles val="exact"/>
        </dgm:presLayoutVars>
      </dgm:prSet>
      <dgm:spPr/>
    </dgm:pt>
    <dgm:pt modelId="{ADB69306-F31A-4929-871A-F0EDC6F3EFC5}" type="pres">
      <dgm:prSet presAssocID="{B44B5F71-D585-4927-A701-94620DA8877F}" presName="node" presStyleLbl="node1" presStyleIdx="0" presStyleCnt="4">
        <dgm:presLayoutVars>
          <dgm:bulletEnabled val="1"/>
        </dgm:presLayoutVars>
      </dgm:prSet>
      <dgm:spPr/>
    </dgm:pt>
    <dgm:pt modelId="{7FCF1185-FC71-40D4-ACE1-FCF28C1DFA2D}" type="pres">
      <dgm:prSet presAssocID="{779D1F9A-76AC-423D-9289-2D1A7D9493BA}" presName="sibTrans" presStyleLbl="sibTrans2D1" presStyleIdx="0" presStyleCnt="3"/>
      <dgm:spPr/>
    </dgm:pt>
    <dgm:pt modelId="{B2177FB7-3422-4CFA-9548-6F4AAFB8C268}" type="pres">
      <dgm:prSet presAssocID="{779D1F9A-76AC-423D-9289-2D1A7D9493BA}" presName="connectorText" presStyleLbl="sibTrans2D1" presStyleIdx="0" presStyleCnt="3"/>
      <dgm:spPr/>
    </dgm:pt>
    <dgm:pt modelId="{5297134B-8872-4A34-98E7-FC46E30D873E}" type="pres">
      <dgm:prSet presAssocID="{165C4B23-07FE-4527-9AEA-82657501D108}" presName="node" presStyleLbl="node1" presStyleIdx="1" presStyleCnt="4">
        <dgm:presLayoutVars>
          <dgm:bulletEnabled val="1"/>
        </dgm:presLayoutVars>
      </dgm:prSet>
      <dgm:spPr/>
    </dgm:pt>
    <dgm:pt modelId="{D4CA7F5F-29C0-4939-BCD8-0E994AF10419}" type="pres">
      <dgm:prSet presAssocID="{ED12C884-72FC-42ED-A928-2F043387BC74}" presName="sibTrans" presStyleLbl="sibTrans2D1" presStyleIdx="1" presStyleCnt="3"/>
      <dgm:spPr/>
    </dgm:pt>
    <dgm:pt modelId="{8F6DC278-C94C-4864-842E-250E4F30C973}" type="pres">
      <dgm:prSet presAssocID="{ED12C884-72FC-42ED-A928-2F043387BC74}" presName="connectorText" presStyleLbl="sibTrans2D1" presStyleIdx="1" presStyleCnt="3"/>
      <dgm:spPr/>
    </dgm:pt>
    <dgm:pt modelId="{E6021A06-1554-4AED-8806-1352BC1201E7}" type="pres">
      <dgm:prSet presAssocID="{304787BC-5DB4-4B3E-A20A-E3A6B3F46463}" presName="node" presStyleLbl="node1" presStyleIdx="2" presStyleCnt="4">
        <dgm:presLayoutVars>
          <dgm:bulletEnabled val="1"/>
        </dgm:presLayoutVars>
      </dgm:prSet>
      <dgm:spPr/>
    </dgm:pt>
    <dgm:pt modelId="{206D5E93-981D-428C-8AFF-A6D8239726C9}" type="pres">
      <dgm:prSet presAssocID="{C2DC8635-36B3-46C7-81C1-7B67C8F84B5C}" presName="sibTrans" presStyleLbl="sibTrans2D1" presStyleIdx="2" presStyleCnt="3"/>
      <dgm:spPr/>
    </dgm:pt>
    <dgm:pt modelId="{93685D19-88D4-41D6-8AAE-A32D317FB48B}" type="pres">
      <dgm:prSet presAssocID="{C2DC8635-36B3-46C7-81C1-7B67C8F84B5C}" presName="connectorText" presStyleLbl="sibTrans2D1" presStyleIdx="2" presStyleCnt="3"/>
      <dgm:spPr/>
    </dgm:pt>
    <dgm:pt modelId="{49709566-B350-479F-8532-5B5F5E5BF8A6}" type="pres">
      <dgm:prSet presAssocID="{8C292DAB-56AB-4120-ADB3-49068879AFA6}" presName="node" presStyleLbl="node1" presStyleIdx="3" presStyleCnt="4">
        <dgm:presLayoutVars>
          <dgm:bulletEnabled val="1"/>
        </dgm:presLayoutVars>
      </dgm:prSet>
      <dgm:spPr/>
    </dgm:pt>
  </dgm:ptLst>
  <dgm:cxnLst>
    <dgm:cxn modelId="{B620E31C-46C4-40C4-8093-3EEEA1AF5BF3}" type="presOf" srcId="{6A297F1A-4B98-4B00-A227-6C0F19820767}" destId="{F0C8940F-DC89-4101-92CE-8AF3B3283279}" srcOrd="0" destOrd="0" presId="urn:microsoft.com/office/officeart/2005/8/layout/process1"/>
    <dgm:cxn modelId="{8905B234-E498-4F2F-87E6-648AA9EB5F8A}" type="presOf" srcId="{304787BC-5DB4-4B3E-A20A-E3A6B3F46463}" destId="{E6021A06-1554-4AED-8806-1352BC1201E7}" srcOrd="0" destOrd="0" presId="urn:microsoft.com/office/officeart/2005/8/layout/process1"/>
    <dgm:cxn modelId="{FE158735-F0BD-4E44-934D-F496713491AE}" type="presOf" srcId="{B44B5F71-D585-4927-A701-94620DA8877F}" destId="{ADB69306-F31A-4929-871A-F0EDC6F3EFC5}" srcOrd="0" destOrd="0" presId="urn:microsoft.com/office/officeart/2005/8/layout/process1"/>
    <dgm:cxn modelId="{67F85739-5A22-4076-A808-FD0711354C75}" srcId="{6A297F1A-4B98-4B00-A227-6C0F19820767}" destId="{8C292DAB-56AB-4120-ADB3-49068879AFA6}" srcOrd="3" destOrd="0" parTransId="{C1CF30A6-83A7-47FF-B14A-84AB79662422}" sibTransId="{33149824-7BAB-4295-AD1A-441726045A15}"/>
    <dgm:cxn modelId="{83C04D40-3E76-4AE9-9E85-60E6A66DC4D5}" type="presOf" srcId="{779D1F9A-76AC-423D-9289-2D1A7D9493BA}" destId="{B2177FB7-3422-4CFA-9548-6F4AAFB8C268}" srcOrd="1" destOrd="0" presId="urn:microsoft.com/office/officeart/2005/8/layout/process1"/>
    <dgm:cxn modelId="{7478C056-D0A0-4CB0-B5FC-A4FCF11C7328}" srcId="{6A297F1A-4B98-4B00-A227-6C0F19820767}" destId="{304787BC-5DB4-4B3E-A20A-E3A6B3F46463}" srcOrd="2" destOrd="0" parTransId="{211D3634-1FAC-463B-ACBF-F9E3D44227E8}" sibTransId="{C2DC8635-36B3-46C7-81C1-7B67C8F84B5C}"/>
    <dgm:cxn modelId="{8D204B81-D367-45B3-B37F-97141CFBD329}" type="presOf" srcId="{C2DC8635-36B3-46C7-81C1-7B67C8F84B5C}" destId="{93685D19-88D4-41D6-8AAE-A32D317FB48B}" srcOrd="1" destOrd="0" presId="urn:microsoft.com/office/officeart/2005/8/layout/process1"/>
    <dgm:cxn modelId="{F2580198-CFD7-4333-AA3B-7D286EF17BDE}" type="presOf" srcId="{C2DC8635-36B3-46C7-81C1-7B67C8F84B5C}" destId="{206D5E93-981D-428C-8AFF-A6D8239726C9}" srcOrd="0" destOrd="0" presId="urn:microsoft.com/office/officeart/2005/8/layout/process1"/>
    <dgm:cxn modelId="{40936C9C-7726-4306-B7A8-D10127434F33}" type="presOf" srcId="{779D1F9A-76AC-423D-9289-2D1A7D9493BA}" destId="{7FCF1185-FC71-40D4-ACE1-FCF28C1DFA2D}" srcOrd="0" destOrd="0" presId="urn:microsoft.com/office/officeart/2005/8/layout/process1"/>
    <dgm:cxn modelId="{70355BAF-C202-439E-8C97-B50B78079398}" type="presOf" srcId="{8C292DAB-56AB-4120-ADB3-49068879AFA6}" destId="{49709566-B350-479F-8532-5B5F5E5BF8A6}" srcOrd="0" destOrd="0" presId="urn:microsoft.com/office/officeart/2005/8/layout/process1"/>
    <dgm:cxn modelId="{5A1EEEC2-992F-4548-85D8-B2D2399E4A6C}" type="presOf" srcId="{ED12C884-72FC-42ED-A928-2F043387BC74}" destId="{8F6DC278-C94C-4864-842E-250E4F30C973}" srcOrd="1" destOrd="0" presId="urn:microsoft.com/office/officeart/2005/8/layout/process1"/>
    <dgm:cxn modelId="{16BBBBDB-FB02-4E9E-B487-70B42964D195}" type="presOf" srcId="{ED12C884-72FC-42ED-A928-2F043387BC74}" destId="{D4CA7F5F-29C0-4939-BCD8-0E994AF10419}" srcOrd="0" destOrd="0" presId="urn:microsoft.com/office/officeart/2005/8/layout/process1"/>
    <dgm:cxn modelId="{DCCB0EE3-5319-4739-AA1B-C1559CED9A86}" srcId="{6A297F1A-4B98-4B00-A227-6C0F19820767}" destId="{165C4B23-07FE-4527-9AEA-82657501D108}" srcOrd="1" destOrd="0" parTransId="{8445E643-CF44-4167-A397-B8E5F9C59DB3}" sibTransId="{ED12C884-72FC-42ED-A928-2F043387BC74}"/>
    <dgm:cxn modelId="{0A5952EA-B90C-4AAC-8992-B459A774A04E}" type="presOf" srcId="{165C4B23-07FE-4527-9AEA-82657501D108}" destId="{5297134B-8872-4A34-98E7-FC46E30D873E}" srcOrd="0" destOrd="0" presId="urn:microsoft.com/office/officeart/2005/8/layout/process1"/>
    <dgm:cxn modelId="{C1736BFA-37BC-40EC-A2F0-B87E8A73DD9B}" srcId="{6A297F1A-4B98-4B00-A227-6C0F19820767}" destId="{B44B5F71-D585-4927-A701-94620DA8877F}" srcOrd="0" destOrd="0" parTransId="{31C07E8A-4857-4052-A899-B17A44E9C022}" sibTransId="{779D1F9A-76AC-423D-9289-2D1A7D9493BA}"/>
    <dgm:cxn modelId="{DC6AAFE1-4EDC-45B7-98E6-ACFC0922F8D5}" type="presParOf" srcId="{F0C8940F-DC89-4101-92CE-8AF3B3283279}" destId="{ADB69306-F31A-4929-871A-F0EDC6F3EFC5}" srcOrd="0" destOrd="0" presId="urn:microsoft.com/office/officeart/2005/8/layout/process1"/>
    <dgm:cxn modelId="{BB391158-2ED3-491D-A361-795D940D1082}" type="presParOf" srcId="{F0C8940F-DC89-4101-92CE-8AF3B3283279}" destId="{7FCF1185-FC71-40D4-ACE1-FCF28C1DFA2D}" srcOrd="1" destOrd="0" presId="urn:microsoft.com/office/officeart/2005/8/layout/process1"/>
    <dgm:cxn modelId="{86306376-F0C7-48A4-AC3F-30A96ACB7E53}" type="presParOf" srcId="{7FCF1185-FC71-40D4-ACE1-FCF28C1DFA2D}" destId="{B2177FB7-3422-4CFA-9548-6F4AAFB8C268}" srcOrd="0" destOrd="0" presId="urn:microsoft.com/office/officeart/2005/8/layout/process1"/>
    <dgm:cxn modelId="{474E6016-61A7-46AC-89DC-CC7826B4B7D5}" type="presParOf" srcId="{F0C8940F-DC89-4101-92CE-8AF3B3283279}" destId="{5297134B-8872-4A34-98E7-FC46E30D873E}" srcOrd="2" destOrd="0" presId="urn:microsoft.com/office/officeart/2005/8/layout/process1"/>
    <dgm:cxn modelId="{21A4736A-418F-4F07-86B5-E1C3CCF69116}" type="presParOf" srcId="{F0C8940F-DC89-4101-92CE-8AF3B3283279}" destId="{D4CA7F5F-29C0-4939-BCD8-0E994AF10419}" srcOrd="3" destOrd="0" presId="urn:microsoft.com/office/officeart/2005/8/layout/process1"/>
    <dgm:cxn modelId="{10C3DFD8-49FA-41A1-91A6-D33933216460}" type="presParOf" srcId="{D4CA7F5F-29C0-4939-BCD8-0E994AF10419}" destId="{8F6DC278-C94C-4864-842E-250E4F30C973}" srcOrd="0" destOrd="0" presId="urn:microsoft.com/office/officeart/2005/8/layout/process1"/>
    <dgm:cxn modelId="{B3D672CE-AED5-4A8C-9501-ADA998CB2261}" type="presParOf" srcId="{F0C8940F-DC89-4101-92CE-8AF3B3283279}" destId="{E6021A06-1554-4AED-8806-1352BC1201E7}" srcOrd="4" destOrd="0" presId="urn:microsoft.com/office/officeart/2005/8/layout/process1"/>
    <dgm:cxn modelId="{A4342A68-AE5B-4AC0-8327-AFDA93E76C64}" type="presParOf" srcId="{F0C8940F-DC89-4101-92CE-8AF3B3283279}" destId="{206D5E93-981D-428C-8AFF-A6D8239726C9}" srcOrd="5" destOrd="0" presId="urn:microsoft.com/office/officeart/2005/8/layout/process1"/>
    <dgm:cxn modelId="{1FF925BF-A8C9-49E5-90C8-DA0B67B20A77}" type="presParOf" srcId="{206D5E93-981D-428C-8AFF-A6D8239726C9}" destId="{93685D19-88D4-41D6-8AAE-A32D317FB48B}" srcOrd="0" destOrd="0" presId="urn:microsoft.com/office/officeart/2005/8/layout/process1"/>
    <dgm:cxn modelId="{051A3D19-7EC2-4032-81F1-004085500C36}" type="presParOf" srcId="{F0C8940F-DC89-4101-92CE-8AF3B3283279}" destId="{49709566-B350-479F-8532-5B5F5E5BF8A6}"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6C1BBB-8285-47C3-B097-3F2D69CA111E}"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82D43745-6F76-46DC-8D2F-57BC80995F43}">
      <dgm:prSet/>
      <dgm:spPr/>
      <dgm:t>
        <a:bodyPr/>
        <a:lstStyle/>
        <a:p>
          <a:r>
            <a:rPr lang="en-US" b="0" i="0" dirty="0"/>
            <a:t>For residential uses, Standards of Building are stated as the allowable range of dwelling units per net acre</a:t>
          </a:r>
          <a:endParaRPr lang="en-US" dirty="0"/>
        </a:p>
      </dgm:t>
    </dgm:pt>
    <dgm:pt modelId="{4B326CA9-A69D-4FD8-AFFF-01FCBCA34A8E}" type="parTrans" cxnId="{7F08A802-019F-493C-8642-CE73DCE8785B}">
      <dgm:prSet/>
      <dgm:spPr/>
      <dgm:t>
        <a:bodyPr/>
        <a:lstStyle/>
        <a:p>
          <a:endParaRPr lang="en-US"/>
        </a:p>
      </dgm:t>
    </dgm:pt>
    <dgm:pt modelId="{68C72098-67BE-4A44-BA42-7AC5573C147F}" type="sibTrans" cxnId="{7F08A802-019F-493C-8642-CE73DCE8785B}">
      <dgm:prSet/>
      <dgm:spPr/>
      <dgm:t>
        <a:bodyPr/>
        <a:lstStyle/>
        <a:p>
          <a:endParaRPr lang="en-US"/>
        </a:p>
      </dgm:t>
    </dgm:pt>
    <dgm:pt modelId="{D814FD26-257D-4098-BA91-6380C443F0E0}">
      <dgm:prSet/>
      <dgm:spPr/>
      <dgm:t>
        <a:bodyPr/>
        <a:lstStyle/>
        <a:p>
          <a:r>
            <a:rPr lang="en-US" b="0" i="0" dirty="0"/>
            <a:t>Net acre is that portion of the site that can actually be built upon</a:t>
          </a:r>
          <a:endParaRPr lang="en-US" dirty="0"/>
        </a:p>
      </dgm:t>
    </dgm:pt>
    <dgm:pt modelId="{35485F60-8891-4452-9F35-4BAB68D472BC}" type="parTrans" cxnId="{96AB4863-A758-4472-82F8-7A535D67BDAB}">
      <dgm:prSet/>
      <dgm:spPr/>
      <dgm:t>
        <a:bodyPr/>
        <a:lstStyle/>
        <a:p>
          <a:endParaRPr lang="en-US"/>
        </a:p>
      </dgm:t>
    </dgm:pt>
    <dgm:pt modelId="{9F3120DB-7193-42E0-B389-76A7D3E5F570}" type="sibTrans" cxnId="{96AB4863-A758-4472-82F8-7A535D67BDAB}">
      <dgm:prSet/>
      <dgm:spPr/>
      <dgm:t>
        <a:bodyPr/>
        <a:lstStyle/>
        <a:p>
          <a:endParaRPr lang="en-US"/>
        </a:p>
      </dgm:t>
    </dgm:pt>
    <dgm:pt modelId="{D84B029A-4FA2-4B28-AA2A-B9E632A02F7A}">
      <dgm:prSet/>
      <dgm:spPr/>
      <dgm:t>
        <a:bodyPr/>
        <a:lstStyle/>
        <a:p>
          <a:r>
            <a:rPr lang="en-US" b="0" i="0" dirty="0"/>
            <a:t>For nonresidential uses, Standards of Building are stated as maximum </a:t>
          </a:r>
          <a:r>
            <a:rPr lang="en-US" b="0" i="0"/>
            <a:t>floor-area ratios </a:t>
          </a:r>
          <a:r>
            <a:rPr lang="en-US" b="0" i="0" dirty="0"/>
            <a:t>(FAR) based on gross acreage.</a:t>
          </a:r>
          <a:endParaRPr lang="en-US" dirty="0"/>
        </a:p>
      </dgm:t>
    </dgm:pt>
    <dgm:pt modelId="{AF80CF01-ADEB-4F52-BD6A-DEBFDB9CBC6F}" type="parTrans" cxnId="{FAEB5B0A-3AF1-48C0-A074-DD555DEA393C}">
      <dgm:prSet/>
      <dgm:spPr/>
      <dgm:t>
        <a:bodyPr/>
        <a:lstStyle/>
        <a:p>
          <a:endParaRPr lang="en-US"/>
        </a:p>
      </dgm:t>
    </dgm:pt>
    <dgm:pt modelId="{FC43F0AC-B7EB-4A26-B46C-8DF3883D24B4}" type="sibTrans" cxnId="{FAEB5B0A-3AF1-48C0-A074-DD555DEA393C}">
      <dgm:prSet/>
      <dgm:spPr/>
      <dgm:t>
        <a:bodyPr/>
        <a:lstStyle/>
        <a:p>
          <a:endParaRPr lang="en-US"/>
        </a:p>
      </dgm:t>
    </dgm:pt>
    <dgm:pt modelId="{DD335E34-4A02-437B-830C-67DDBD8E7353}">
      <dgm:prSet/>
      <dgm:spPr/>
      <dgm:t>
        <a:bodyPr/>
        <a:lstStyle/>
        <a:p>
          <a:r>
            <a:rPr lang="en-US" b="0" i="0" dirty="0"/>
            <a:t>FAR is the ratio of the gross building square footage permitted on a lot to the gross square footage of the lot.</a:t>
          </a:r>
          <a:endParaRPr lang="en-US" dirty="0"/>
        </a:p>
      </dgm:t>
    </dgm:pt>
    <dgm:pt modelId="{CF455395-ADD3-4F1D-B44A-3F2F010C7ADD}" type="parTrans" cxnId="{E59E5C95-4991-4A98-91FF-902B1012AE6C}">
      <dgm:prSet/>
      <dgm:spPr/>
      <dgm:t>
        <a:bodyPr/>
        <a:lstStyle/>
        <a:p>
          <a:endParaRPr lang="en-US"/>
        </a:p>
      </dgm:t>
    </dgm:pt>
    <dgm:pt modelId="{411AA45D-3E11-46C0-8996-6A98BC67196E}" type="sibTrans" cxnId="{E59E5C95-4991-4A98-91FF-902B1012AE6C}">
      <dgm:prSet/>
      <dgm:spPr/>
      <dgm:t>
        <a:bodyPr/>
        <a:lstStyle/>
        <a:p>
          <a:endParaRPr lang="en-US"/>
        </a:p>
      </dgm:t>
    </dgm:pt>
    <dgm:pt modelId="{ACA0098B-D176-455F-88CC-ACC78CCEE6AF}" type="pres">
      <dgm:prSet presAssocID="{146C1BBB-8285-47C3-B097-3F2D69CA111E}" presName="Name0" presStyleCnt="0">
        <dgm:presLayoutVars>
          <dgm:dir/>
          <dgm:animLvl val="lvl"/>
          <dgm:resizeHandles val="exact"/>
        </dgm:presLayoutVars>
      </dgm:prSet>
      <dgm:spPr/>
    </dgm:pt>
    <dgm:pt modelId="{7C2C4DB3-97DE-4511-A01F-F7D26FFB0A03}" type="pres">
      <dgm:prSet presAssocID="{82D43745-6F76-46DC-8D2F-57BC80995F43}" presName="composite" presStyleCnt="0"/>
      <dgm:spPr/>
    </dgm:pt>
    <dgm:pt modelId="{D1052A5C-6AE8-49EE-B400-C1A1BE1D16D7}" type="pres">
      <dgm:prSet presAssocID="{82D43745-6F76-46DC-8D2F-57BC80995F43}" presName="parTx" presStyleLbl="alignNode1" presStyleIdx="0" presStyleCnt="2">
        <dgm:presLayoutVars>
          <dgm:chMax val="0"/>
          <dgm:chPref val="0"/>
          <dgm:bulletEnabled val="1"/>
        </dgm:presLayoutVars>
      </dgm:prSet>
      <dgm:spPr/>
    </dgm:pt>
    <dgm:pt modelId="{D82F16E2-C656-4A2B-A20D-73153A1EDBD4}" type="pres">
      <dgm:prSet presAssocID="{82D43745-6F76-46DC-8D2F-57BC80995F43}" presName="desTx" presStyleLbl="alignAccFollowNode1" presStyleIdx="0" presStyleCnt="2">
        <dgm:presLayoutVars>
          <dgm:bulletEnabled val="1"/>
        </dgm:presLayoutVars>
      </dgm:prSet>
      <dgm:spPr/>
    </dgm:pt>
    <dgm:pt modelId="{1FE117F8-5125-4118-9007-FB19C0B4E0BC}" type="pres">
      <dgm:prSet presAssocID="{68C72098-67BE-4A44-BA42-7AC5573C147F}" presName="space" presStyleCnt="0"/>
      <dgm:spPr/>
    </dgm:pt>
    <dgm:pt modelId="{31878529-7B11-4FB9-82C2-33768AFD0222}" type="pres">
      <dgm:prSet presAssocID="{D84B029A-4FA2-4B28-AA2A-B9E632A02F7A}" presName="composite" presStyleCnt="0"/>
      <dgm:spPr/>
    </dgm:pt>
    <dgm:pt modelId="{C5E5732D-FBBB-494F-A26D-45DA97FCAA6E}" type="pres">
      <dgm:prSet presAssocID="{D84B029A-4FA2-4B28-AA2A-B9E632A02F7A}" presName="parTx" presStyleLbl="alignNode1" presStyleIdx="1" presStyleCnt="2">
        <dgm:presLayoutVars>
          <dgm:chMax val="0"/>
          <dgm:chPref val="0"/>
          <dgm:bulletEnabled val="1"/>
        </dgm:presLayoutVars>
      </dgm:prSet>
      <dgm:spPr/>
    </dgm:pt>
    <dgm:pt modelId="{C92B6A0A-7468-47A0-B168-63FE3DA23593}" type="pres">
      <dgm:prSet presAssocID="{D84B029A-4FA2-4B28-AA2A-B9E632A02F7A}" presName="desTx" presStyleLbl="alignAccFollowNode1" presStyleIdx="1" presStyleCnt="2">
        <dgm:presLayoutVars>
          <dgm:bulletEnabled val="1"/>
        </dgm:presLayoutVars>
      </dgm:prSet>
      <dgm:spPr/>
    </dgm:pt>
  </dgm:ptLst>
  <dgm:cxnLst>
    <dgm:cxn modelId="{7F08A802-019F-493C-8642-CE73DCE8785B}" srcId="{146C1BBB-8285-47C3-B097-3F2D69CA111E}" destId="{82D43745-6F76-46DC-8D2F-57BC80995F43}" srcOrd="0" destOrd="0" parTransId="{4B326CA9-A69D-4FD8-AFFF-01FCBCA34A8E}" sibTransId="{68C72098-67BE-4A44-BA42-7AC5573C147F}"/>
    <dgm:cxn modelId="{FAEB5B0A-3AF1-48C0-A074-DD555DEA393C}" srcId="{146C1BBB-8285-47C3-B097-3F2D69CA111E}" destId="{D84B029A-4FA2-4B28-AA2A-B9E632A02F7A}" srcOrd="1" destOrd="0" parTransId="{AF80CF01-ADEB-4F52-BD6A-DEBFDB9CBC6F}" sibTransId="{FC43F0AC-B7EB-4A26-B46C-8DF3883D24B4}"/>
    <dgm:cxn modelId="{96AB4863-A758-4472-82F8-7A535D67BDAB}" srcId="{82D43745-6F76-46DC-8D2F-57BC80995F43}" destId="{D814FD26-257D-4098-BA91-6380C443F0E0}" srcOrd="0" destOrd="0" parTransId="{35485F60-8891-4452-9F35-4BAB68D472BC}" sibTransId="{9F3120DB-7193-42E0-B389-76A7D3E5F570}"/>
    <dgm:cxn modelId="{3886DB92-82F0-4FBB-85F4-699315EFB2B0}" type="presOf" srcId="{146C1BBB-8285-47C3-B097-3F2D69CA111E}" destId="{ACA0098B-D176-455F-88CC-ACC78CCEE6AF}" srcOrd="0" destOrd="0" presId="urn:microsoft.com/office/officeart/2005/8/layout/hList1"/>
    <dgm:cxn modelId="{E59E5C95-4991-4A98-91FF-902B1012AE6C}" srcId="{D84B029A-4FA2-4B28-AA2A-B9E632A02F7A}" destId="{DD335E34-4A02-437B-830C-67DDBD8E7353}" srcOrd="0" destOrd="0" parTransId="{CF455395-ADD3-4F1D-B44A-3F2F010C7ADD}" sibTransId="{411AA45D-3E11-46C0-8996-6A98BC67196E}"/>
    <dgm:cxn modelId="{235864A7-A6AD-4656-BD03-CFBF82C617C2}" type="presOf" srcId="{D84B029A-4FA2-4B28-AA2A-B9E632A02F7A}" destId="{C5E5732D-FBBB-494F-A26D-45DA97FCAA6E}" srcOrd="0" destOrd="0" presId="urn:microsoft.com/office/officeart/2005/8/layout/hList1"/>
    <dgm:cxn modelId="{B2B1C2A9-83CD-42D2-B4B2-EA8719408676}" type="presOf" srcId="{D814FD26-257D-4098-BA91-6380C443F0E0}" destId="{D82F16E2-C656-4A2B-A20D-73153A1EDBD4}" srcOrd="0" destOrd="0" presId="urn:microsoft.com/office/officeart/2005/8/layout/hList1"/>
    <dgm:cxn modelId="{002111B2-196C-4095-922C-5765F9657A96}" type="presOf" srcId="{82D43745-6F76-46DC-8D2F-57BC80995F43}" destId="{D1052A5C-6AE8-49EE-B400-C1A1BE1D16D7}" srcOrd="0" destOrd="0" presId="urn:microsoft.com/office/officeart/2005/8/layout/hList1"/>
    <dgm:cxn modelId="{08B626F0-5D41-4233-A5D1-6C98C100D6F7}" type="presOf" srcId="{DD335E34-4A02-437B-830C-67DDBD8E7353}" destId="{C92B6A0A-7468-47A0-B168-63FE3DA23593}" srcOrd="0" destOrd="0" presId="urn:microsoft.com/office/officeart/2005/8/layout/hList1"/>
    <dgm:cxn modelId="{BBF7B25D-EFCF-497F-B072-9D9663B817F3}" type="presParOf" srcId="{ACA0098B-D176-455F-88CC-ACC78CCEE6AF}" destId="{7C2C4DB3-97DE-4511-A01F-F7D26FFB0A03}" srcOrd="0" destOrd="0" presId="urn:microsoft.com/office/officeart/2005/8/layout/hList1"/>
    <dgm:cxn modelId="{4DFE29FF-F79B-4996-93F8-444B7BEABDAA}" type="presParOf" srcId="{7C2C4DB3-97DE-4511-A01F-F7D26FFB0A03}" destId="{D1052A5C-6AE8-49EE-B400-C1A1BE1D16D7}" srcOrd="0" destOrd="0" presId="urn:microsoft.com/office/officeart/2005/8/layout/hList1"/>
    <dgm:cxn modelId="{4BC64619-698D-40CF-8E47-7D7048C47F6F}" type="presParOf" srcId="{7C2C4DB3-97DE-4511-A01F-F7D26FFB0A03}" destId="{D82F16E2-C656-4A2B-A20D-73153A1EDBD4}" srcOrd="1" destOrd="0" presId="urn:microsoft.com/office/officeart/2005/8/layout/hList1"/>
    <dgm:cxn modelId="{4CFF41A4-0F13-421D-A258-8F2CCE9FD2B6}" type="presParOf" srcId="{ACA0098B-D176-455F-88CC-ACC78CCEE6AF}" destId="{1FE117F8-5125-4118-9007-FB19C0B4E0BC}" srcOrd="1" destOrd="0" presId="urn:microsoft.com/office/officeart/2005/8/layout/hList1"/>
    <dgm:cxn modelId="{A6DC9798-32E2-4394-9BAE-3E3D2589DBFF}" type="presParOf" srcId="{ACA0098B-D176-455F-88CC-ACC78CCEE6AF}" destId="{31878529-7B11-4FB9-82C2-33768AFD0222}" srcOrd="2" destOrd="0" presId="urn:microsoft.com/office/officeart/2005/8/layout/hList1"/>
    <dgm:cxn modelId="{005F2098-E67E-4E97-88FB-8976A58B46BA}" type="presParOf" srcId="{31878529-7B11-4FB9-82C2-33768AFD0222}" destId="{C5E5732D-FBBB-494F-A26D-45DA97FCAA6E}" srcOrd="0" destOrd="0" presId="urn:microsoft.com/office/officeart/2005/8/layout/hList1"/>
    <dgm:cxn modelId="{24F96EFC-8F3C-4DE2-8117-E51EBD53938F}" type="presParOf" srcId="{31878529-7B11-4FB9-82C2-33768AFD0222}" destId="{C92B6A0A-7468-47A0-B168-63FE3DA2359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B69306-F31A-4929-871A-F0EDC6F3EFC5}">
      <dsp:nvSpPr>
        <dsp:cNvPr id="0" name=""/>
        <dsp:cNvSpPr/>
      </dsp:nvSpPr>
      <dsp:spPr>
        <a:xfrm>
          <a:off x="4189" y="313080"/>
          <a:ext cx="1831950" cy="109917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dirty="0"/>
            <a:t>Community Development Director </a:t>
          </a:r>
          <a:endParaRPr lang="en-US" sz="1900" kern="1200" dirty="0"/>
        </a:p>
      </dsp:txBody>
      <dsp:txXfrm>
        <a:off x="36383" y="345274"/>
        <a:ext cx="1767562" cy="1034782"/>
      </dsp:txXfrm>
    </dsp:sp>
    <dsp:sp modelId="{7FCF1185-FC71-40D4-ACE1-FCF28C1DFA2D}">
      <dsp:nvSpPr>
        <dsp:cNvPr id="0" name=""/>
        <dsp:cNvSpPr/>
      </dsp:nvSpPr>
      <dsp:spPr>
        <a:xfrm>
          <a:off x="2019336" y="635504"/>
          <a:ext cx="388373" cy="4543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dirty="0"/>
        </a:p>
      </dsp:txBody>
      <dsp:txXfrm>
        <a:off x="2019336" y="726369"/>
        <a:ext cx="271861" cy="272593"/>
      </dsp:txXfrm>
    </dsp:sp>
    <dsp:sp modelId="{5297134B-8872-4A34-98E7-FC46E30D873E}">
      <dsp:nvSpPr>
        <dsp:cNvPr id="0" name=""/>
        <dsp:cNvSpPr/>
      </dsp:nvSpPr>
      <dsp:spPr>
        <a:xfrm>
          <a:off x="2568921" y="313080"/>
          <a:ext cx="1831950" cy="109917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dirty="0"/>
            <a:t>Planning Commission</a:t>
          </a:r>
          <a:endParaRPr lang="en-US" sz="1900" kern="1200" dirty="0"/>
        </a:p>
      </dsp:txBody>
      <dsp:txXfrm>
        <a:off x="2601115" y="345274"/>
        <a:ext cx="1767562" cy="1034782"/>
      </dsp:txXfrm>
    </dsp:sp>
    <dsp:sp modelId="{D4CA7F5F-29C0-4939-BCD8-0E994AF10419}">
      <dsp:nvSpPr>
        <dsp:cNvPr id="0" name=""/>
        <dsp:cNvSpPr/>
      </dsp:nvSpPr>
      <dsp:spPr>
        <a:xfrm>
          <a:off x="4584067" y="635504"/>
          <a:ext cx="388373" cy="4543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dirty="0"/>
        </a:p>
      </dsp:txBody>
      <dsp:txXfrm>
        <a:off x="4584067" y="726369"/>
        <a:ext cx="271861" cy="272593"/>
      </dsp:txXfrm>
    </dsp:sp>
    <dsp:sp modelId="{E6021A06-1554-4AED-8806-1352BC1201E7}">
      <dsp:nvSpPr>
        <dsp:cNvPr id="0" name=""/>
        <dsp:cNvSpPr/>
      </dsp:nvSpPr>
      <dsp:spPr>
        <a:xfrm>
          <a:off x="5133652" y="313080"/>
          <a:ext cx="1831950" cy="109917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dirty="0"/>
            <a:t>City Council</a:t>
          </a:r>
          <a:endParaRPr lang="en-US" sz="1900" kern="1200" dirty="0"/>
        </a:p>
      </dsp:txBody>
      <dsp:txXfrm>
        <a:off x="5165846" y="345274"/>
        <a:ext cx="1767562" cy="1034782"/>
      </dsp:txXfrm>
    </dsp:sp>
    <dsp:sp modelId="{206D5E93-981D-428C-8AFF-A6D8239726C9}">
      <dsp:nvSpPr>
        <dsp:cNvPr id="0" name=""/>
        <dsp:cNvSpPr/>
      </dsp:nvSpPr>
      <dsp:spPr>
        <a:xfrm>
          <a:off x="7148798" y="635504"/>
          <a:ext cx="388373" cy="4543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dirty="0"/>
        </a:p>
      </dsp:txBody>
      <dsp:txXfrm>
        <a:off x="7148798" y="726369"/>
        <a:ext cx="271861" cy="272593"/>
      </dsp:txXfrm>
    </dsp:sp>
    <dsp:sp modelId="{49709566-B350-479F-8532-5B5F5E5BF8A6}">
      <dsp:nvSpPr>
        <dsp:cNvPr id="0" name=""/>
        <dsp:cNvSpPr/>
      </dsp:nvSpPr>
      <dsp:spPr>
        <a:xfrm>
          <a:off x="7698384" y="313080"/>
          <a:ext cx="1831950" cy="109917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dirty="0"/>
            <a:t>Superior Court</a:t>
          </a:r>
          <a:endParaRPr lang="en-US" sz="1900" kern="1200" dirty="0"/>
        </a:p>
      </dsp:txBody>
      <dsp:txXfrm>
        <a:off x="7730578" y="345274"/>
        <a:ext cx="1767562" cy="10347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52A5C-6AE8-49EE-B400-C1A1BE1D16D7}">
      <dsp:nvSpPr>
        <dsp:cNvPr id="0" name=""/>
        <dsp:cNvSpPr/>
      </dsp:nvSpPr>
      <dsp:spPr>
        <a:xfrm>
          <a:off x="53" y="71025"/>
          <a:ext cx="5091244" cy="1574051"/>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0" i="0" kern="1200" dirty="0"/>
            <a:t>For residential uses, Standards of Building are stated as the allowable range of dwelling units per net acre</a:t>
          </a:r>
          <a:endParaRPr lang="en-US" sz="2400" kern="1200" dirty="0"/>
        </a:p>
      </dsp:txBody>
      <dsp:txXfrm>
        <a:off x="53" y="71025"/>
        <a:ext cx="5091244" cy="1574051"/>
      </dsp:txXfrm>
    </dsp:sp>
    <dsp:sp modelId="{D82F16E2-C656-4A2B-A20D-73153A1EDBD4}">
      <dsp:nvSpPr>
        <dsp:cNvPr id="0" name=""/>
        <dsp:cNvSpPr/>
      </dsp:nvSpPr>
      <dsp:spPr>
        <a:xfrm>
          <a:off x="53" y="1645076"/>
          <a:ext cx="5091244" cy="1688175"/>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0" i="0" kern="1200" dirty="0"/>
            <a:t>Net acre is that portion of the site that can actually be built upon</a:t>
          </a:r>
          <a:endParaRPr lang="en-US" sz="2400" kern="1200" dirty="0"/>
        </a:p>
      </dsp:txBody>
      <dsp:txXfrm>
        <a:off x="53" y="1645076"/>
        <a:ext cx="5091244" cy="1688175"/>
      </dsp:txXfrm>
    </dsp:sp>
    <dsp:sp modelId="{C5E5732D-FBBB-494F-A26D-45DA97FCAA6E}">
      <dsp:nvSpPr>
        <dsp:cNvPr id="0" name=""/>
        <dsp:cNvSpPr/>
      </dsp:nvSpPr>
      <dsp:spPr>
        <a:xfrm>
          <a:off x="5804072" y="71025"/>
          <a:ext cx="5091244" cy="1574051"/>
        </a:xfrm>
        <a:prstGeom prst="rect">
          <a:avLst/>
        </a:prstGeom>
        <a:solidFill>
          <a:schemeClr val="accent2">
            <a:hueOff val="1354814"/>
            <a:satOff val="-6632"/>
            <a:lumOff val="3725"/>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0" i="0" kern="1200" dirty="0"/>
            <a:t>For nonresidential uses, Standards of Building are stated as maximum </a:t>
          </a:r>
          <a:r>
            <a:rPr lang="en-US" sz="2400" b="0" i="0" kern="1200"/>
            <a:t>floor-area ratios </a:t>
          </a:r>
          <a:r>
            <a:rPr lang="en-US" sz="2400" b="0" i="0" kern="1200" dirty="0"/>
            <a:t>(FAR) based on gross acreage.</a:t>
          </a:r>
          <a:endParaRPr lang="en-US" sz="2400" kern="1200" dirty="0"/>
        </a:p>
      </dsp:txBody>
      <dsp:txXfrm>
        <a:off x="5804072" y="71025"/>
        <a:ext cx="5091244" cy="1574051"/>
      </dsp:txXfrm>
    </dsp:sp>
    <dsp:sp modelId="{C92B6A0A-7468-47A0-B168-63FE3DA23593}">
      <dsp:nvSpPr>
        <dsp:cNvPr id="0" name=""/>
        <dsp:cNvSpPr/>
      </dsp:nvSpPr>
      <dsp:spPr>
        <a:xfrm>
          <a:off x="5804072" y="1645076"/>
          <a:ext cx="5091244" cy="1688175"/>
        </a:xfrm>
        <a:prstGeom prst="rect">
          <a:avLst/>
        </a:prstGeom>
        <a:solidFill>
          <a:schemeClr val="accent2">
            <a:tint val="40000"/>
            <a:alpha val="90000"/>
            <a:hueOff val="1629769"/>
            <a:satOff val="-4713"/>
            <a:lumOff val="-100"/>
            <a:alphaOff val="0"/>
          </a:schemeClr>
        </a:solidFill>
        <a:ln w="19050" cap="rnd" cmpd="sng" algn="ctr">
          <a:solidFill>
            <a:schemeClr val="accent2">
              <a:tint val="40000"/>
              <a:alpha val="90000"/>
              <a:hueOff val="1629769"/>
              <a:satOff val="-4713"/>
              <a:lumOff val="-1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0" i="0" kern="1200" dirty="0"/>
            <a:t>FAR is the ratio of the gross building square footage permitted on a lot to the gross square footage of the lot.</a:t>
          </a:r>
          <a:endParaRPr lang="en-US" sz="2400" kern="1200" dirty="0"/>
        </a:p>
      </dsp:txBody>
      <dsp:txXfrm>
        <a:off x="5804072" y="1645076"/>
        <a:ext cx="5091244" cy="168817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4" tIns="46586" rIns="93174" bIns="46586"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4" tIns="46586" rIns="93174" bIns="46586" rtlCol="0"/>
          <a:lstStyle>
            <a:lvl1pPr algn="r">
              <a:defRPr sz="1200"/>
            </a:lvl1pPr>
          </a:lstStyle>
          <a:p>
            <a:fld id="{B3226021-ABC4-48CB-9DA9-3AD9A41EE707}" type="datetimeFigureOut">
              <a:rPr lang="en-US" smtClean="0"/>
              <a:t>2/10/2023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4" tIns="46586" rIns="93174" bIns="46586" rtlCol="0" anchor="ctr"/>
          <a:lstStyle/>
          <a:p>
            <a:endParaRPr lang="en-US" dirty="0"/>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3174" tIns="46586" rIns="93174" bIns="4658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4" tIns="46586" rIns="93174" bIns="4658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4" tIns="46586" rIns="93174" bIns="46586" rtlCol="0" anchor="b"/>
          <a:lstStyle>
            <a:lvl1pPr algn="r">
              <a:defRPr sz="1200"/>
            </a:lvl1pPr>
          </a:lstStyle>
          <a:p>
            <a:fld id="{63ECED11-96ED-4C19-8238-76EBC94FFBC9}" type="slidenum">
              <a:rPr lang="en-US" smtClean="0"/>
              <a:t>‹#›</a:t>
            </a:fld>
            <a:endParaRPr lang="en-US" dirty="0"/>
          </a:p>
        </p:txBody>
      </p:sp>
    </p:spTree>
    <p:extLst>
      <p:ext uri="{BB962C8B-B14F-4D97-AF65-F5344CB8AC3E}">
        <p14:creationId xmlns:p14="http://schemas.microsoft.com/office/powerpoint/2010/main" val="3524338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0" indent="-174700">
              <a:buFont typeface="Arial" panose="020B0604020202020204" pitchFamily="34" charset="0"/>
              <a:buChar char="•"/>
            </a:pPr>
            <a:r>
              <a:rPr lang="en-US" sz="1400" dirty="0"/>
              <a:t>This is intended to be a high level overview of some legal concepts that the planning commission will deal with on a regular basis. </a:t>
            </a:r>
          </a:p>
          <a:p>
            <a:pPr marL="174700" indent="-174700">
              <a:buFont typeface="Arial" panose="020B0604020202020204" pitchFamily="34" charset="0"/>
              <a:buChar char="•"/>
            </a:pPr>
            <a:r>
              <a:rPr lang="en-US" sz="1400" dirty="0"/>
              <a:t>In part, it is intended for the newest commissioners so that they are familiar with the terminology that we use. </a:t>
            </a:r>
          </a:p>
          <a:p>
            <a:pPr marL="174700" indent="-174700">
              <a:buFont typeface="Arial" panose="020B0604020202020204" pitchFamily="34" charset="0"/>
              <a:buChar char="•"/>
            </a:pPr>
            <a:r>
              <a:rPr lang="en-US" sz="1400" dirty="0"/>
              <a:t>I will be going over tonight some basic concepts. The hope is that I can cover this tonight and at the next meeting, while allowing time for questions.  </a:t>
            </a:r>
          </a:p>
          <a:p>
            <a:pPr marL="174700" indent="-174700">
              <a:buFont typeface="Arial" panose="020B0604020202020204" pitchFamily="34" charset="0"/>
              <a:buChar char="•"/>
            </a:pPr>
            <a:r>
              <a:rPr lang="en-US" sz="1400" dirty="0"/>
              <a:t>Based on feedback provided, the idea is to provide more in depth educational pieces, whether by me or other city teammates based on the interest and need.</a:t>
            </a:r>
          </a:p>
        </p:txBody>
      </p:sp>
      <p:sp>
        <p:nvSpPr>
          <p:cNvPr id="4" name="Slide Number Placeholder 3"/>
          <p:cNvSpPr>
            <a:spLocks noGrp="1"/>
          </p:cNvSpPr>
          <p:nvPr>
            <p:ph type="sldNum" sz="quarter" idx="10"/>
          </p:nvPr>
        </p:nvSpPr>
        <p:spPr/>
        <p:txBody>
          <a:bodyPr/>
          <a:lstStyle/>
          <a:p>
            <a:fld id="{63ECED11-96ED-4C19-8238-76EBC94FFBC9}" type="slidenum">
              <a:rPr lang="en-US" smtClean="0"/>
              <a:t>1</a:t>
            </a:fld>
            <a:endParaRPr lang="en-US" dirty="0"/>
          </a:p>
        </p:txBody>
      </p:sp>
    </p:spTree>
    <p:extLst>
      <p:ext uri="{BB962C8B-B14F-4D97-AF65-F5344CB8AC3E}">
        <p14:creationId xmlns:p14="http://schemas.microsoft.com/office/powerpoint/2010/main" val="3910099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18</a:t>
            </a:fld>
            <a:endParaRPr lang="en-US" dirty="0"/>
          </a:p>
        </p:txBody>
      </p:sp>
    </p:spTree>
    <p:extLst>
      <p:ext uri="{BB962C8B-B14F-4D97-AF65-F5344CB8AC3E}">
        <p14:creationId xmlns:p14="http://schemas.microsoft.com/office/powerpoint/2010/main" val="3488492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19</a:t>
            </a:fld>
            <a:endParaRPr lang="en-US" dirty="0"/>
          </a:p>
        </p:txBody>
      </p:sp>
    </p:spTree>
    <p:extLst>
      <p:ext uri="{BB962C8B-B14F-4D97-AF65-F5344CB8AC3E}">
        <p14:creationId xmlns:p14="http://schemas.microsoft.com/office/powerpoint/2010/main" val="211737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MHMC §18.02.080/Govt. Code §§65090-65093</a:t>
            </a:r>
          </a:p>
          <a:p>
            <a:endParaRPr lang="en-US" dirty="0"/>
          </a:p>
          <a:p>
            <a:r>
              <a:rPr lang="en-US" dirty="0"/>
              <a:t>The type of notice required depends on the magnitude of the project and the degree to which a particular landowner's interests may be affected. </a:t>
            </a:r>
          </a:p>
        </p:txBody>
      </p:sp>
      <p:sp>
        <p:nvSpPr>
          <p:cNvPr id="4" name="Slide Number Placeholder 3"/>
          <p:cNvSpPr>
            <a:spLocks noGrp="1"/>
          </p:cNvSpPr>
          <p:nvPr>
            <p:ph type="sldNum" sz="quarter" idx="10"/>
          </p:nvPr>
        </p:nvSpPr>
        <p:spPr/>
        <p:txBody>
          <a:bodyPr/>
          <a:lstStyle/>
          <a:p>
            <a:fld id="{63ECED11-96ED-4C19-8238-76EBC94FFBC9}" type="slidenum">
              <a:rPr lang="en-US" smtClean="0"/>
              <a:t>21</a:t>
            </a:fld>
            <a:endParaRPr lang="en-US" dirty="0"/>
          </a:p>
        </p:txBody>
      </p:sp>
    </p:spTree>
    <p:extLst>
      <p:ext uri="{BB962C8B-B14F-4D97-AF65-F5344CB8AC3E}">
        <p14:creationId xmlns:p14="http://schemas.microsoft.com/office/powerpoint/2010/main" val="3718094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ECED11-96ED-4C19-8238-76EBC94FFBC9}" type="slidenum">
              <a:rPr lang="en-US" smtClean="0"/>
              <a:t>23</a:t>
            </a:fld>
            <a:endParaRPr lang="en-US" dirty="0"/>
          </a:p>
        </p:txBody>
      </p:sp>
    </p:spTree>
    <p:extLst>
      <p:ext uri="{BB962C8B-B14F-4D97-AF65-F5344CB8AC3E}">
        <p14:creationId xmlns:p14="http://schemas.microsoft.com/office/powerpoint/2010/main" val="37016940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on agendas where CEQA action is taken, it is the first action then approve the permit, etc. </a:t>
            </a:r>
          </a:p>
        </p:txBody>
      </p:sp>
      <p:sp>
        <p:nvSpPr>
          <p:cNvPr id="4" name="Slide Number Placeholder 3"/>
          <p:cNvSpPr>
            <a:spLocks noGrp="1"/>
          </p:cNvSpPr>
          <p:nvPr>
            <p:ph type="sldNum" sz="quarter" idx="10"/>
          </p:nvPr>
        </p:nvSpPr>
        <p:spPr/>
        <p:txBody>
          <a:bodyPr/>
          <a:lstStyle/>
          <a:p>
            <a:fld id="{63ECED11-96ED-4C19-8238-76EBC94FFBC9}" type="slidenum">
              <a:rPr lang="en-US" smtClean="0"/>
              <a:t>26</a:t>
            </a:fld>
            <a:endParaRPr lang="en-US" dirty="0"/>
          </a:p>
        </p:txBody>
      </p:sp>
    </p:spTree>
    <p:extLst>
      <p:ext uri="{BB962C8B-B14F-4D97-AF65-F5344CB8AC3E}">
        <p14:creationId xmlns:p14="http://schemas.microsoft.com/office/powerpoint/2010/main" val="2673626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27</a:t>
            </a:fld>
            <a:endParaRPr lang="en-US" dirty="0"/>
          </a:p>
        </p:txBody>
      </p:sp>
    </p:spTree>
    <p:extLst>
      <p:ext uri="{BB962C8B-B14F-4D97-AF65-F5344CB8AC3E}">
        <p14:creationId xmlns:p14="http://schemas.microsoft.com/office/powerpoint/2010/main" val="25059857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28</a:t>
            </a:fld>
            <a:endParaRPr lang="en-US" dirty="0"/>
          </a:p>
        </p:txBody>
      </p:sp>
    </p:spTree>
    <p:extLst>
      <p:ext uri="{BB962C8B-B14F-4D97-AF65-F5344CB8AC3E}">
        <p14:creationId xmlns:p14="http://schemas.microsoft.com/office/powerpoint/2010/main" val="472682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water district or school district or county project within the City; </a:t>
            </a:r>
          </a:p>
          <a:p>
            <a:r>
              <a:rPr lang="en-US" dirty="0"/>
              <a:t>Underground storage tanks in gas stations within the City</a:t>
            </a:r>
          </a:p>
        </p:txBody>
      </p:sp>
      <p:sp>
        <p:nvSpPr>
          <p:cNvPr id="4" name="Slide Number Placeholder 3"/>
          <p:cNvSpPr>
            <a:spLocks noGrp="1"/>
          </p:cNvSpPr>
          <p:nvPr>
            <p:ph type="sldNum" sz="quarter" idx="10"/>
          </p:nvPr>
        </p:nvSpPr>
        <p:spPr/>
        <p:txBody>
          <a:bodyPr/>
          <a:lstStyle/>
          <a:p>
            <a:fld id="{63ECED11-96ED-4C19-8238-76EBC94FFBC9}" type="slidenum">
              <a:rPr lang="en-US" smtClean="0"/>
              <a:t>29</a:t>
            </a:fld>
            <a:endParaRPr lang="en-US" dirty="0"/>
          </a:p>
        </p:txBody>
      </p:sp>
    </p:spTree>
    <p:extLst>
      <p:ext uri="{BB962C8B-B14F-4D97-AF65-F5344CB8AC3E}">
        <p14:creationId xmlns:p14="http://schemas.microsoft.com/office/powerpoint/2010/main" val="410488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Based on a checklist provided in the State CEQA guidelines</a:t>
            </a:r>
          </a:p>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30</a:t>
            </a:fld>
            <a:endParaRPr lang="en-US" dirty="0"/>
          </a:p>
        </p:txBody>
      </p:sp>
    </p:spTree>
    <p:extLst>
      <p:ext uri="{BB962C8B-B14F-4D97-AF65-F5344CB8AC3E}">
        <p14:creationId xmlns:p14="http://schemas.microsoft.com/office/powerpoint/2010/main" val="2737076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Although two unmitigated adverse environmental impacts concerning traffic circulation and air quality were recognized, a statement of overriding considerations was adopted noting the beneficial impacts of the new housing and temporary construction employment opportunities that the project would provide.</a:t>
            </a:r>
          </a:p>
        </p:txBody>
      </p:sp>
      <p:sp>
        <p:nvSpPr>
          <p:cNvPr id="4" name="Slide Number Placeholder 3"/>
          <p:cNvSpPr>
            <a:spLocks noGrp="1"/>
          </p:cNvSpPr>
          <p:nvPr>
            <p:ph type="sldNum" sz="quarter" idx="10"/>
          </p:nvPr>
        </p:nvSpPr>
        <p:spPr/>
        <p:txBody>
          <a:bodyPr/>
          <a:lstStyle/>
          <a:p>
            <a:fld id="{63ECED11-96ED-4C19-8238-76EBC94FFBC9}" type="slidenum">
              <a:rPr lang="en-US" smtClean="0"/>
              <a:t>34</a:t>
            </a:fld>
            <a:endParaRPr lang="en-US" dirty="0"/>
          </a:p>
        </p:txBody>
      </p:sp>
    </p:spTree>
    <p:extLst>
      <p:ext uri="{BB962C8B-B14F-4D97-AF65-F5344CB8AC3E}">
        <p14:creationId xmlns:p14="http://schemas.microsoft.com/office/powerpoint/2010/main" val="3771512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2</a:t>
            </a:fld>
            <a:endParaRPr lang="en-US" dirty="0"/>
          </a:p>
        </p:txBody>
      </p:sp>
    </p:spTree>
    <p:extLst>
      <p:ext uri="{BB962C8B-B14F-4D97-AF65-F5344CB8AC3E}">
        <p14:creationId xmlns:p14="http://schemas.microsoft.com/office/powerpoint/2010/main" val="1862830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a general plan is to guide land use planning decisions. Under state law, subdivisions, capital improvements, development agreements, and many other land use actions must be consistent with the adopted general plan. In counties and general law cities, zoning and specific plans are also required to conform to the general plan. In addition, preparing, adopting, implementing, and maintaining the general plan serves to identify the community’s land use, circulation, environmental, economic, and social goals and policies as they relate to future growth and development</a:t>
            </a:r>
          </a:p>
        </p:txBody>
      </p:sp>
      <p:sp>
        <p:nvSpPr>
          <p:cNvPr id="4" name="Slide Number Placeholder 3"/>
          <p:cNvSpPr>
            <a:spLocks noGrp="1"/>
          </p:cNvSpPr>
          <p:nvPr>
            <p:ph type="sldNum" sz="quarter" idx="5"/>
          </p:nvPr>
        </p:nvSpPr>
        <p:spPr/>
        <p:txBody>
          <a:bodyPr/>
          <a:lstStyle/>
          <a:p>
            <a:fld id="{63ECED11-96ED-4C19-8238-76EBC94FFBC9}" type="slidenum">
              <a:rPr lang="en-US" smtClean="0"/>
              <a:t>36</a:t>
            </a:fld>
            <a:endParaRPr lang="en-US" dirty="0"/>
          </a:p>
        </p:txBody>
      </p:sp>
    </p:spTree>
    <p:extLst>
      <p:ext uri="{BB962C8B-B14F-4D97-AF65-F5344CB8AC3E}">
        <p14:creationId xmlns:p14="http://schemas.microsoft.com/office/powerpoint/2010/main" val="4232818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Skip next 8 slides- provided for info only</a:t>
            </a:r>
          </a:p>
        </p:txBody>
      </p:sp>
      <p:sp>
        <p:nvSpPr>
          <p:cNvPr id="4" name="Slide Number Placeholder 3"/>
          <p:cNvSpPr>
            <a:spLocks noGrp="1"/>
          </p:cNvSpPr>
          <p:nvPr>
            <p:ph type="sldNum" sz="quarter" idx="5"/>
          </p:nvPr>
        </p:nvSpPr>
        <p:spPr/>
        <p:txBody>
          <a:bodyPr/>
          <a:lstStyle/>
          <a:p>
            <a:fld id="{63ECED11-96ED-4C19-8238-76EBC94FFBC9}" type="slidenum">
              <a:rPr lang="en-US" smtClean="0"/>
              <a:t>39</a:t>
            </a:fld>
            <a:endParaRPr lang="en-US" dirty="0"/>
          </a:p>
        </p:txBody>
      </p:sp>
    </p:spTree>
    <p:extLst>
      <p:ext uri="{BB962C8B-B14F-4D97-AF65-F5344CB8AC3E}">
        <p14:creationId xmlns:p14="http://schemas.microsoft.com/office/powerpoint/2010/main" val="21583226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Combining Districts: special requirements apply in addition to the base zoning district requirements</a:t>
            </a:r>
          </a:p>
          <a:p>
            <a:r>
              <a:rPr lang="en-US" dirty="0">
                <a:effectLst/>
              </a:rPr>
              <a:t>An overlay zone is a defined geographic area shown on the zoning map where special requirements apply in addition to the underlying base zoning district requirements.</a:t>
            </a:r>
          </a:p>
          <a:p>
            <a:r>
              <a:rPr lang="en-US" b="0" i="0" dirty="0">
                <a:solidFill>
                  <a:srgbClr val="313335"/>
                </a:solidFill>
                <a:effectLst/>
                <a:latin typeface="Open Sans" panose="020B0606030504020204" pitchFamily="34" charset="0"/>
              </a:rPr>
              <a:t>The purpose of the Planned Development (PD) combining district is to allow for high quality development that deviates from standards and regulations applicable to base zoning districts in Morgan Hill.</a:t>
            </a:r>
            <a:endParaRPr lang="en-US" dirty="0"/>
          </a:p>
        </p:txBody>
      </p:sp>
      <p:sp>
        <p:nvSpPr>
          <p:cNvPr id="4" name="Slide Number Placeholder 3"/>
          <p:cNvSpPr>
            <a:spLocks noGrp="1"/>
          </p:cNvSpPr>
          <p:nvPr>
            <p:ph type="sldNum" sz="quarter" idx="5"/>
          </p:nvPr>
        </p:nvSpPr>
        <p:spPr/>
        <p:txBody>
          <a:bodyPr/>
          <a:lstStyle/>
          <a:p>
            <a:fld id="{63ECED11-96ED-4C19-8238-76EBC94FFBC9}" type="slidenum">
              <a:rPr lang="en-US" smtClean="0"/>
              <a:t>51</a:t>
            </a:fld>
            <a:endParaRPr lang="en-US" dirty="0"/>
          </a:p>
        </p:txBody>
      </p:sp>
    </p:spTree>
    <p:extLst>
      <p:ext uri="{BB962C8B-B14F-4D97-AF65-F5344CB8AC3E}">
        <p14:creationId xmlns:p14="http://schemas.microsoft.com/office/powerpoint/2010/main" val="35697835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35">
              <a:defRPr/>
            </a:pPr>
            <a:r>
              <a:rPr lang="en-US" i="1" dirty="0"/>
              <a:t>Different than a conditional use</a:t>
            </a:r>
          </a:p>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52</a:t>
            </a:fld>
            <a:endParaRPr lang="en-US" dirty="0"/>
          </a:p>
        </p:txBody>
      </p:sp>
    </p:spTree>
    <p:extLst>
      <p:ext uri="{BB962C8B-B14F-4D97-AF65-F5344CB8AC3E}">
        <p14:creationId xmlns:p14="http://schemas.microsoft.com/office/powerpoint/2010/main" val="3267448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a public nuisance or there exists a compelling public necessity to terminate its operation</a:t>
            </a:r>
          </a:p>
          <a:p>
            <a:r>
              <a:rPr lang="en-US" dirty="0"/>
              <a:t>This is why temporary use permits should be considered seriously as it may be difficult to terminate</a:t>
            </a:r>
          </a:p>
        </p:txBody>
      </p:sp>
      <p:sp>
        <p:nvSpPr>
          <p:cNvPr id="4" name="Slide Number Placeholder 3"/>
          <p:cNvSpPr>
            <a:spLocks noGrp="1"/>
          </p:cNvSpPr>
          <p:nvPr>
            <p:ph type="sldNum" sz="quarter" idx="10"/>
          </p:nvPr>
        </p:nvSpPr>
        <p:spPr/>
        <p:txBody>
          <a:bodyPr/>
          <a:lstStyle/>
          <a:p>
            <a:fld id="{63ECED11-96ED-4C19-8238-76EBC94FFBC9}" type="slidenum">
              <a:rPr lang="en-US" smtClean="0"/>
              <a:t>53</a:t>
            </a:fld>
            <a:endParaRPr lang="en-US" dirty="0"/>
          </a:p>
        </p:txBody>
      </p:sp>
    </p:spTree>
    <p:extLst>
      <p:ext uri="{BB962C8B-B14F-4D97-AF65-F5344CB8AC3E}">
        <p14:creationId xmlns:p14="http://schemas.microsoft.com/office/powerpoint/2010/main" val="31642405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ECED11-96ED-4C19-8238-76EBC94FFBC9}" type="slidenum">
              <a:rPr lang="en-US" smtClean="0"/>
              <a:t>54</a:t>
            </a:fld>
            <a:endParaRPr lang="en-US" dirty="0"/>
          </a:p>
        </p:txBody>
      </p:sp>
    </p:spTree>
    <p:extLst>
      <p:ext uri="{BB962C8B-B14F-4D97-AF65-F5344CB8AC3E}">
        <p14:creationId xmlns:p14="http://schemas.microsoft.com/office/powerpoint/2010/main" val="8692337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55</a:t>
            </a:fld>
            <a:endParaRPr lang="en-US" dirty="0"/>
          </a:p>
        </p:txBody>
      </p:sp>
    </p:spTree>
    <p:extLst>
      <p:ext uri="{BB962C8B-B14F-4D97-AF65-F5344CB8AC3E}">
        <p14:creationId xmlns:p14="http://schemas.microsoft.com/office/powerpoint/2010/main" val="2865811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18.108.030.E</a:t>
            </a:r>
          </a:p>
        </p:txBody>
      </p:sp>
      <p:sp>
        <p:nvSpPr>
          <p:cNvPr id="4" name="Slide Number Placeholder 3"/>
          <p:cNvSpPr>
            <a:spLocks noGrp="1"/>
          </p:cNvSpPr>
          <p:nvPr>
            <p:ph type="sldNum" sz="quarter" idx="10"/>
          </p:nvPr>
        </p:nvSpPr>
        <p:spPr/>
        <p:txBody>
          <a:bodyPr/>
          <a:lstStyle/>
          <a:p>
            <a:fld id="{63ECED11-96ED-4C19-8238-76EBC94FFBC9}" type="slidenum">
              <a:rPr lang="en-US" smtClean="0"/>
              <a:t>56</a:t>
            </a:fld>
            <a:endParaRPr lang="en-US" dirty="0"/>
          </a:p>
        </p:txBody>
      </p:sp>
    </p:spTree>
    <p:extLst>
      <p:ext uri="{BB962C8B-B14F-4D97-AF65-F5344CB8AC3E}">
        <p14:creationId xmlns:p14="http://schemas.microsoft.com/office/powerpoint/2010/main" val="17137674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35">
              <a:defRPr/>
            </a:pPr>
            <a:r>
              <a:rPr lang="en-US" dirty="0"/>
              <a:t>360 F.3d 1024 (9th Cir. 2004)</a:t>
            </a:r>
          </a:p>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59</a:t>
            </a:fld>
            <a:endParaRPr lang="en-US" dirty="0"/>
          </a:p>
        </p:txBody>
      </p:sp>
    </p:spTree>
    <p:extLst>
      <p:ext uri="{BB962C8B-B14F-4D97-AF65-F5344CB8AC3E}">
        <p14:creationId xmlns:p14="http://schemas.microsoft.com/office/powerpoint/2010/main" val="18542484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ECED11-96ED-4C19-8238-76EBC94FFBC9}" type="slidenum">
              <a:rPr lang="en-US" smtClean="0"/>
              <a:t>60</a:t>
            </a:fld>
            <a:endParaRPr lang="en-US" dirty="0"/>
          </a:p>
        </p:txBody>
      </p:sp>
    </p:spTree>
    <p:extLst>
      <p:ext uri="{BB962C8B-B14F-4D97-AF65-F5344CB8AC3E}">
        <p14:creationId xmlns:p14="http://schemas.microsoft.com/office/powerpoint/2010/main" val="3678094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State law</a:t>
            </a:r>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4</a:t>
            </a:fld>
            <a:endParaRPr lang="en-US" dirty="0"/>
          </a:p>
        </p:txBody>
      </p:sp>
    </p:spTree>
    <p:extLst>
      <p:ext uri="{BB962C8B-B14F-4D97-AF65-F5344CB8AC3E}">
        <p14:creationId xmlns:p14="http://schemas.microsoft.com/office/powerpoint/2010/main" val="28905114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aspects of the map act are delegated to the local jurisdiction (city) </a:t>
            </a:r>
          </a:p>
        </p:txBody>
      </p:sp>
      <p:sp>
        <p:nvSpPr>
          <p:cNvPr id="4" name="Slide Number Placeholder 3"/>
          <p:cNvSpPr>
            <a:spLocks noGrp="1"/>
          </p:cNvSpPr>
          <p:nvPr>
            <p:ph type="sldNum" sz="quarter" idx="5"/>
          </p:nvPr>
        </p:nvSpPr>
        <p:spPr/>
        <p:txBody>
          <a:bodyPr/>
          <a:lstStyle/>
          <a:p>
            <a:fld id="{63ECED11-96ED-4C19-8238-76EBC94FFBC9}" type="slidenum">
              <a:rPr lang="en-US" smtClean="0"/>
              <a:t>61</a:t>
            </a:fld>
            <a:endParaRPr lang="en-US" dirty="0"/>
          </a:p>
        </p:txBody>
      </p:sp>
    </p:spTree>
    <p:extLst>
      <p:ext uri="{BB962C8B-B14F-4D97-AF65-F5344CB8AC3E}">
        <p14:creationId xmlns:p14="http://schemas.microsoft.com/office/powerpoint/2010/main" val="4031127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Typically conditionally approved by the PC</a:t>
            </a:r>
          </a:p>
          <a:p>
            <a:r>
              <a:rPr lang="en-US" dirty="0"/>
              <a:t>Tentative maps are very important because a parcel map or final map must be approved ministerially as long as it substantially complies with the tentative map.</a:t>
            </a:r>
          </a:p>
        </p:txBody>
      </p:sp>
      <p:sp>
        <p:nvSpPr>
          <p:cNvPr id="4" name="Slide Number Placeholder 3"/>
          <p:cNvSpPr>
            <a:spLocks noGrp="1"/>
          </p:cNvSpPr>
          <p:nvPr>
            <p:ph type="sldNum" sz="quarter" idx="5"/>
          </p:nvPr>
        </p:nvSpPr>
        <p:spPr/>
        <p:txBody>
          <a:bodyPr/>
          <a:lstStyle/>
          <a:p>
            <a:fld id="{63ECED11-96ED-4C19-8238-76EBC94FFBC9}" type="slidenum">
              <a:rPr lang="en-US" smtClean="0"/>
              <a:t>64</a:t>
            </a:fld>
            <a:endParaRPr lang="en-US" dirty="0"/>
          </a:p>
        </p:txBody>
      </p:sp>
    </p:spTree>
    <p:extLst>
      <p:ext uri="{BB962C8B-B14F-4D97-AF65-F5344CB8AC3E}">
        <p14:creationId xmlns:p14="http://schemas.microsoft.com/office/powerpoint/2010/main" val="22614111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D510B7A-B65F-42A7-9FBB-09E601F48C77}"/>
              </a:ext>
            </a:extLst>
          </p:cNvPr>
          <p:cNvSpPr>
            <a:spLocks noGrp="1" noChangeArrowheads="1"/>
          </p:cNvSpPr>
          <p:nvPr>
            <p:ph type="sldNum" sz="quarter" idx="5"/>
          </p:nvPr>
        </p:nvSpPr>
        <p:spPr>
          <a:ln/>
        </p:spPr>
        <p:txBody>
          <a:bodyPr/>
          <a:lstStyle/>
          <a:p>
            <a:fld id="{65C3EEB0-51D1-4E1F-A355-18C053813EC9}" type="slidenum">
              <a:rPr lang="en-US" altLang="en-US"/>
              <a:pPr/>
              <a:t>71</a:t>
            </a:fld>
            <a:endParaRPr lang="en-US" altLang="en-US" dirty="0"/>
          </a:p>
        </p:txBody>
      </p:sp>
      <p:sp>
        <p:nvSpPr>
          <p:cNvPr id="506882" name="Rectangle 2">
            <a:extLst>
              <a:ext uri="{FF2B5EF4-FFF2-40B4-BE49-F238E27FC236}">
                <a16:creationId xmlns:a16="http://schemas.microsoft.com/office/drawing/2014/main" id="{D0F91211-6E70-4BD2-8F9B-101AADEFED0E}"/>
              </a:ext>
            </a:extLst>
          </p:cNvPr>
          <p:cNvSpPr>
            <a:spLocks noGrp="1" noRot="1" noChangeAspect="1" noChangeArrowheads="1" noTextEdit="1"/>
          </p:cNvSpPr>
          <p:nvPr>
            <p:ph type="sldImg"/>
          </p:nvPr>
        </p:nvSpPr>
        <p:spPr>
          <a:ln/>
        </p:spPr>
      </p:sp>
      <p:sp>
        <p:nvSpPr>
          <p:cNvPr id="506883" name="Rectangle 3">
            <a:extLst>
              <a:ext uri="{FF2B5EF4-FFF2-40B4-BE49-F238E27FC236}">
                <a16:creationId xmlns:a16="http://schemas.microsoft.com/office/drawing/2014/main" id="{08C11215-A192-47F7-9507-BF4B78467C56}"/>
              </a:ext>
            </a:extLst>
          </p:cNvPr>
          <p:cNvSpPr>
            <a:spLocks noGrp="1" noChangeArrowheads="1"/>
          </p:cNvSpPr>
          <p:nvPr>
            <p:ph type="body" idx="1"/>
          </p:nvPr>
        </p:nvSpPr>
        <p:spPr/>
        <p:txBody>
          <a:bodyPr/>
          <a:lstStyle/>
          <a:p>
            <a:r>
              <a:rPr lang="en-US" altLang="en-US" dirty="0"/>
              <a:t>1 minute</a:t>
            </a:r>
          </a:p>
        </p:txBody>
      </p:sp>
    </p:spTree>
    <p:extLst>
      <p:ext uri="{BB962C8B-B14F-4D97-AF65-F5344CB8AC3E}">
        <p14:creationId xmlns:p14="http://schemas.microsoft.com/office/powerpoint/2010/main" val="21664605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F21B62-DCAE-459F-8699-32DDB93B78F4}"/>
              </a:ext>
            </a:extLst>
          </p:cNvPr>
          <p:cNvSpPr>
            <a:spLocks noGrp="1" noChangeArrowheads="1"/>
          </p:cNvSpPr>
          <p:nvPr>
            <p:ph type="sldNum" sz="quarter" idx="5"/>
          </p:nvPr>
        </p:nvSpPr>
        <p:spPr>
          <a:ln/>
        </p:spPr>
        <p:txBody>
          <a:bodyPr/>
          <a:lstStyle/>
          <a:p>
            <a:fld id="{5B0B5FD5-3B81-401E-8998-87F09504655B}" type="slidenum">
              <a:rPr lang="en-US" altLang="en-US"/>
              <a:pPr/>
              <a:t>72</a:t>
            </a:fld>
            <a:endParaRPr lang="en-US" altLang="en-US" dirty="0"/>
          </a:p>
        </p:txBody>
      </p:sp>
      <p:sp>
        <p:nvSpPr>
          <p:cNvPr id="508930" name="Rectangle 2">
            <a:extLst>
              <a:ext uri="{FF2B5EF4-FFF2-40B4-BE49-F238E27FC236}">
                <a16:creationId xmlns:a16="http://schemas.microsoft.com/office/drawing/2014/main" id="{728286B4-0D37-4D37-8004-94BC988213B7}"/>
              </a:ext>
            </a:extLst>
          </p:cNvPr>
          <p:cNvSpPr>
            <a:spLocks noGrp="1" noRot="1" noChangeAspect="1" noChangeArrowheads="1" noTextEdit="1"/>
          </p:cNvSpPr>
          <p:nvPr>
            <p:ph type="sldImg"/>
          </p:nvPr>
        </p:nvSpPr>
        <p:spPr>
          <a:ln/>
        </p:spPr>
      </p:sp>
      <p:sp>
        <p:nvSpPr>
          <p:cNvPr id="508931" name="Rectangle 3">
            <a:extLst>
              <a:ext uri="{FF2B5EF4-FFF2-40B4-BE49-F238E27FC236}">
                <a16:creationId xmlns:a16="http://schemas.microsoft.com/office/drawing/2014/main" id="{F64AE442-8C3E-4E29-BE32-F7742A45E97C}"/>
              </a:ext>
            </a:extLst>
          </p:cNvPr>
          <p:cNvSpPr>
            <a:spLocks noGrp="1" noChangeArrowheads="1"/>
          </p:cNvSpPr>
          <p:nvPr>
            <p:ph type="body" idx="1"/>
          </p:nvPr>
        </p:nvSpPr>
        <p:spPr/>
        <p:txBody>
          <a:bodyPr/>
          <a:lstStyle/>
          <a:p>
            <a:r>
              <a:rPr lang="en-US" altLang="en-US" dirty="0"/>
              <a:t>1 minute</a:t>
            </a:r>
          </a:p>
        </p:txBody>
      </p:sp>
    </p:spTree>
    <p:extLst>
      <p:ext uri="{BB962C8B-B14F-4D97-AF65-F5344CB8AC3E}">
        <p14:creationId xmlns:p14="http://schemas.microsoft.com/office/powerpoint/2010/main" val="2768354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E8217C3-BB13-4C0B-9E9A-77BDD8F87AAF}"/>
              </a:ext>
            </a:extLst>
          </p:cNvPr>
          <p:cNvSpPr>
            <a:spLocks noGrp="1" noChangeArrowheads="1"/>
          </p:cNvSpPr>
          <p:nvPr>
            <p:ph type="sldNum" sz="quarter" idx="5"/>
          </p:nvPr>
        </p:nvSpPr>
        <p:spPr>
          <a:ln/>
        </p:spPr>
        <p:txBody>
          <a:bodyPr/>
          <a:lstStyle/>
          <a:p>
            <a:fld id="{FC1A3462-5015-4E86-BFDF-0BF02099B01F}" type="slidenum">
              <a:rPr lang="en-US" altLang="en-US"/>
              <a:pPr/>
              <a:t>73</a:t>
            </a:fld>
            <a:endParaRPr lang="en-US" altLang="en-US" dirty="0"/>
          </a:p>
        </p:txBody>
      </p:sp>
      <p:sp>
        <p:nvSpPr>
          <p:cNvPr id="514050" name="Rectangle 2">
            <a:extLst>
              <a:ext uri="{FF2B5EF4-FFF2-40B4-BE49-F238E27FC236}">
                <a16:creationId xmlns:a16="http://schemas.microsoft.com/office/drawing/2014/main" id="{8F21A922-F04F-416B-BFEC-DE72069A5626}"/>
              </a:ext>
            </a:extLst>
          </p:cNvPr>
          <p:cNvSpPr>
            <a:spLocks noGrp="1" noRot="1" noChangeAspect="1" noChangeArrowheads="1" noTextEdit="1"/>
          </p:cNvSpPr>
          <p:nvPr>
            <p:ph type="sldImg"/>
          </p:nvPr>
        </p:nvSpPr>
        <p:spPr>
          <a:ln/>
        </p:spPr>
      </p:sp>
      <p:sp>
        <p:nvSpPr>
          <p:cNvPr id="514051" name="Rectangle 3">
            <a:extLst>
              <a:ext uri="{FF2B5EF4-FFF2-40B4-BE49-F238E27FC236}">
                <a16:creationId xmlns:a16="http://schemas.microsoft.com/office/drawing/2014/main" id="{09EB9A42-BDEA-4225-8EF2-8C2CE600700C}"/>
              </a:ext>
            </a:extLst>
          </p:cNvPr>
          <p:cNvSpPr>
            <a:spLocks noGrp="1" noChangeArrowheads="1"/>
          </p:cNvSpPr>
          <p:nvPr>
            <p:ph type="body" idx="1"/>
          </p:nvPr>
        </p:nvSpPr>
        <p:spPr/>
        <p:txBody>
          <a:bodyPr/>
          <a:lstStyle/>
          <a:p>
            <a:r>
              <a:rPr lang="en-US" altLang="en-US" dirty="0"/>
              <a:t>2 minutes</a:t>
            </a:r>
          </a:p>
        </p:txBody>
      </p:sp>
    </p:spTree>
    <p:extLst>
      <p:ext uri="{BB962C8B-B14F-4D97-AF65-F5344CB8AC3E}">
        <p14:creationId xmlns:p14="http://schemas.microsoft.com/office/powerpoint/2010/main" val="27800576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 parte discussions implicate both Brown Act and Due Process</a:t>
            </a:r>
          </a:p>
        </p:txBody>
      </p:sp>
      <p:sp>
        <p:nvSpPr>
          <p:cNvPr id="4" name="Slide Number Placeholder 3"/>
          <p:cNvSpPr>
            <a:spLocks noGrp="1"/>
          </p:cNvSpPr>
          <p:nvPr>
            <p:ph type="sldNum" sz="quarter" idx="10"/>
          </p:nvPr>
        </p:nvSpPr>
        <p:spPr/>
        <p:txBody>
          <a:bodyPr/>
          <a:lstStyle/>
          <a:p>
            <a:fld id="{63ECED11-96ED-4C19-8238-76EBC94FFBC9}" type="slidenum">
              <a:rPr lang="en-US" smtClean="0"/>
              <a:t>75</a:t>
            </a:fld>
            <a:endParaRPr lang="en-US" dirty="0"/>
          </a:p>
        </p:txBody>
      </p:sp>
    </p:spTree>
    <p:extLst>
      <p:ext uri="{BB962C8B-B14F-4D97-AF65-F5344CB8AC3E}">
        <p14:creationId xmlns:p14="http://schemas.microsoft.com/office/powerpoint/2010/main" val="2518640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some definitions, especially newer ones</a:t>
            </a:r>
          </a:p>
        </p:txBody>
      </p:sp>
      <p:sp>
        <p:nvSpPr>
          <p:cNvPr id="4" name="Slide Number Placeholder 3"/>
          <p:cNvSpPr>
            <a:spLocks noGrp="1"/>
          </p:cNvSpPr>
          <p:nvPr>
            <p:ph type="sldNum" sz="quarter" idx="5"/>
          </p:nvPr>
        </p:nvSpPr>
        <p:spPr/>
        <p:txBody>
          <a:bodyPr/>
          <a:lstStyle/>
          <a:p>
            <a:fld id="{63ECED11-96ED-4C19-8238-76EBC94FFBC9}" type="slidenum">
              <a:rPr lang="en-US" smtClean="0"/>
              <a:t>78</a:t>
            </a:fld>
            <a:endParaRPr lang="en-US" dirty="0"/>
          </a:p>
        </p:txBody>
      </p:sp>
    </p:spTree>
    <p:extLst>
      <p:ext uri="{BB962C8B-B14F-4D97-AF65-F5344CB8AC3E}">
        <p14:creationId xmlns:p14="http://schemas.microsoft.com/office/powerpoint/2010/main" val="20304908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example</a:t>
            </a:r>
          </a:p>
        </p:txBody>
      </p:sp>
      <p:sp>
        <p:nvSpPr>
          <p:cNvPr id="4" name="Slide Number Placeholder 3"/>
          <p:cNvSpPr>
            <a:spLocks noGrp="1"/>
          </p:cNvSpPr>
          <p:nvPr>
            <p:ph type="sldNum" sz="quarter" idx="5"/>
          </p:nvPr>
        </p:nvSpPr>
        <p:spPr/>
        <p:txBody>
          <a:bodyPr/>
          <a:lstStyle/>
          <a:p>
            <a:fld id="{63ECED11-96ED-4C19-8238-76EBC94FFBC9}" type="slidenum">
              <a:rPr lang="en-US" smtClean="0"/>
              <a:t>82</a:t>
            </a:fld>
            <a:endParaRPr lang="en-US" dirty="0"/>
          </a:p>
        </p:txBody>
      </p:sp>
    </p:spTree>
    <p:extLst>
      <p:ext uri="{BB962C8B-B14F-4D97-AF65-F5344CB8AC3E}">
        <p14:creationId xmlns:p14="http://schemas.microsoft.com/office/powerpoint/2010/main" val="1549364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MH municode</a:t>
            </a:r>
          </a:p>
        </p:txBody>
      </p:sp>
      <p:sp>
        <p:nvSpPr>
          <p:cNvPr id="4" name="Slide Number Placeholder 3"/>
          <p:cNvSpPr>
            <a:spLocks noGrp="1"/>
          </p:cNvSpPr>
          <p:nvPr>
            <p:ph type="sldNum" sz="quarter" idx="10"/>
          </p:nvPr>
        </p:nvSpPr>
        <p:spPr/>
        <p:txBody>
          <a:bodyPr/>
          <a:lstStyle/>
          <a:p>
            <a:fld id="{63ECED11-96ED-4C19-8238-76EBC94FFBC9}" type="slidenum">
              <a:rPr lang="en-US" smtClean="0"/>
              <a:t>5</a:t>
            </a:fld>
            <a:endParaRPr lang="en-US" dirty="0"/>
          </a:p>
        </p:txBody>
      </p:sp>
    </p:spTree>
    <p:extLst>
      <p:ext uri="{BB962C8B-B14F-4D97-AF65-F5344CB8AC3E}">
        <p14:creationId xmlns:p14="http://schemas.microsoft.com/office/powerpoint/2010/main" val="1252133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MH municode</a:t>
            </a:r>
          </a:p>
        </p:txBody>
      </p:sp>
      <p:sp>
        <p:nvSpPr>
          <p:cNvPr id="4" name="Slide Number Placeholder 3"/>
          <p:cNvSpPr>
            <a:spLocks noGrp="1"/>
          </p:cNvSpPr>
          <p:nvPr>
            <p:ph type="sldNum" sz="quarter" idx="10"/>
          </p:nvPr>
        </p:nvSpPr>
        <p:spPr/>
        <p:txBody>
          <a:bodyPr/>
          <a:lstStyle/>
          <a:p>
            <a:fld id="{63ECED11-96ED-4C19-8238-76EBC94FFBC9}" type="slidenum">
              <a:rPr lang="en-US" smtClean="0"/>
              <a:t>6</a:t>
            </a:fld>
            <a:endParaRPr lang="en-US" dirty="0"/>
          </a:p>
        </p:txBody>
      </p:sp>
    </p:spTree>
    <p:extLst>
      <p:ext uri="{BB962C8B-B14F-4D97-AF65-F5344CB8AC3E}">
        <p14:creationId xmlns:p14="http://schemas.microsoft.com/office/powerpoint/2010/main" val="3222232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7</a:t>
            </a:fld>
            <a:endParaRPr lang="en-US" dirty="0"/>
          </a:p>
        </p:txBody>
      </p:sp>
    </p:spTree>
    <p:extLst>
      <p:ext uri="{BB962C8B-B14F-4D97-AF65-F5344CB8AC3E}">
        <p14:creationId xmlns:p14="http://schemas.microsoft.com/office/powerpoint/2010/main" val="3170037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8</a:t>
            </a:fld>
            <a:endParaRPr lang="en-US" dirty="0"/>
          </a:p>
        </p:txBody>
      </p:sp>
    </p:spTree>
    <p:extLst>
      <p:ext uri="{BB962C8B-B14F-4D97-AF65-F5344CB8AC3E}">
        <p14:creationId xmlns:p14="http://schemas.microsoft.com/office/powerpoint/2010/main" val="1258095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ECED11-96ED-4C19-8238-76EBC94FFBC9}" type="slidenum">
              <a:rPr lang="en-US" smtClean="0"/>
              <a:t>9</a:t>
            </a:fld>
            <a:endParaRPr lang="en-US" dirty="0"/>
          </a:p>
        </p:txBody>
      </p:sp>
    </p:spTree>
    <p:extLst>
      <p:ext uri="{BB962C8B-B14F-4D97-AF65-F5344CB8AC3E}">
        <p14:creationId xmlns:p14="http://schemas.microsoft.com/office/powerpoint/2010/main" val="2320334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Govt C § 65903</a:t>
            </a:r>
          </a:p>
        </p:txBody>
      </p:sp>
      <p:sp>
        <p:nvSpPr>
          <p:cNvPr id="4" name="Slide Number Placeholder 3"/>
          <p:cNvSpPr>
            <a:spLocks noGrp="1"/>
          </p:cNvSpPr>
          <p:nvPr>
            <p:ph type="sldNum" sz="quarter" idx="10"/>
          </p:nvPr>
        </p:nvSpPr>
        <p:spPr/>
        <p:txBody>
          <a:bodyPr/>
          <a:lstStyle/>
          <a:p>
            <a:fld id="{63ECED11-96ED-4C19-8238-76EBC94FFBC9}" type="slidenum">
              <a:rPr lang="en-US" smtClean="0"/>
              <a:t>10</a:t>
            </a:fld>
            <a:endParaRPr lang="en-US" dirty="0"/>
          </a:p>
        </p:txBody>
      </p:sp>
    </p:spTree>
    <p:extLst>
      <p:ext uri="{BB962C8B-B14F-4D97-AF65-F5344CB8AC3E}">
        <p14:creationId xmlns:p14="http://schemas.microsoft.com/office/powerpoint/2010/main" val="1531168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2/10/2023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2/10/2023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online.ceb.com/CalCodes/code.asp?code=CCP&amp;section=1094.5"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7.gi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library.municode.com/ca/morgan_hill/codes/code_of_ordinances?nodeId=TIT17S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library.municode.com/ca/morgan_hill/codes/code_of_ordinances?nodeId=TIT18ZO"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ibrary.municode.com/ca/morgan_hill/codes/code_of_ordinances?nodeId=TIT17S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library.municode.com/ca/morgan_hill/codes/code_of_ordinances?nodeId=TIT18ZO" TargetMode="Externa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lumMod val="9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0" name="Freeform 3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302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alpha val="20000"/>
            </a:schemeClr>
          </a:solidFill>
          <a:ln>
            <a:noFill/>
          </a:ln>
        </p:spPr>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76484" cy="6858001"/>
          </a:xfrm>
          <a:custGeom>
            <a:avLst/>
            <a:gdLst>
              <a:gd name="connsiteX0" fmla="*/ 7031769 w 8376484"/>
              <a:gd name="connsiteY0" fmla="*/ 0 h 6858001"/>
              <a:gd name="connsiteX1" fmla="*/ 8375307 w 8376484"/>
              <a:gd name="connsiteY1" fmla="*/ 0 h 6858001"/>
              <a:gd name="connsiteX2" fmla="*/ 8350262 w 8376484"/>
              <a:gd name="connsiteY2" fmla="*/ 155677 h 6858001"/>
              <a:gd name="connsiteX3" fmla="*/ 8326393 w 8376484"/>
              <a:gd name="connsiteY3" fmla="*/ 310668 h 6858001"/>
              <a:gd name="connsiteX4" fmla="*/ 8303029 w 8376484"/>
              <a:gd name="connsiteY4" fmla="*/ 466344 h 6858001"/>
              <a:gd name="connsiteX5" fmla="*/ 8283026 w 8376484"/>
              <a:gd name="connsiteY5" fmla="*/ 622707 h 6858001"/>
              <a:gd name="connsiteX6" fmla="*/ 8262855 w 8376484"/>
              <a:gd name="connsiteY6" fmla="*/ 778383 h 6858001"/>
              <a:gd name="connsiteX7" fmla="*/ 8244029 w 8376484"/>
              <a:gd name="connsiteY7" fmla="*/ 934746 h 6858001"/>
              <a:gd name="connsiteX8" fmla="*/ 8227893 w 8376484"/>
              <a:gd name="connsiteY8" fmla="*/ 1089051 h 6858001"/>
              <a:gd name="connsiteX9" fmla="*/ 8212597 w 8376484"/>
              <a:gd name="connsiteY9" fmla="*/ 1245413 h 6858001"/>
              <a:gd name="connsiteX10" fmla="*/ 8198645 w 8376484"/>
              <a:gd name="connsiteY10" fmla="*/ 1401090 h 6858001"/>
              <a:gd name="connsiteX11" fmla="*/ 8186543 w 8376484"/>
              <a:gd name="connsiteY11" fmla="*/ 1554023 h 6858001"/>
              <a:gd name="connsiteX12" fmla="*/ 8174440 w 8376484"/>
              <a:gd name="connsiteY12" fmla="*/ 1709014 h 6858001"/>
              <a:gd name="connsiteX13" fmla="*/ 8164355 w 8376484"/>
              <a:gd name="connsiteY13" fmla="*/ 1861947 h 6858001"/>
              <a:gd name="connsiteX14" fmla="*/ 8156455 w 8376484"/>
              <a:gd name="connsiteY14" fmla="*/ 2014881 h 6858001"/>
              <a:gd name="connsiteX15" fmla="*/ 8148218 w 8376484"/>
              <a:gd name="connsiteY15" fmla="*/ 2167128 h 6858001"/>
              <a:gd name="connsiteX16" fmla="*/ 8141327 w 8376484"/>
              <a:gd name="connsiteY16" fmla="*/ 2318004 h 6858001"/>
              <a:gd name="connsiteX17" fmla="*/ 8136452 w 8376484"/>
              <a:gd name="connsiteY17" fmla="*/ 2467509 h 6858001"/>
              <a:gd name="connsiteX18" fmla="*/ 8132250 w 8376484"/>
              <a:gd name="connsiteY18" fmla="*/ 2617013 h 6858001"/>
              <a:gd name="connsiteX19" fmla="*/ 8128216 w 8376484"/>
              <a:gd name="connsiteY19" fmla="*/ 2765146 h 6858001"/>
              <a:gd name="connsiteX20" fmla="*/ 8126367 w 8376484"/>
              <a:gd name="connsiteY20" fmla="*/ 2911221 h 6858001"/>
              <a:gd name="connsiteX21" fmla="*/ 8124350 w 8376484"/>
              <a:gd name="connsiteY21" fmla="*/ 3057297 h 6858001"/>
              <a:gd name="connsiteX22" fmla="*/ 8123341 w 8376484"/>
              <a:gd name="connsiteY22" fmla="*/ 3201315 h 6858001"/>
              <a:gd name="connsiteX23" fmla="*/ 8124350 w 8376484"/>
              <a:gd name="connsiteY23" fmla="*/ 3343961 h 6858001"/>
              <a:gd name="connsiteX24" fmla="*/ 8124350 w 8376484"/>
              <a:gd name="connsiteY24" fmla="*/ 3485236 h 6858001"/>
              <a:gd name="connsiteX25" fmla="*/ 8126367 w 8376484"/>
              <a:gd name="connsiteY25" fmla="*/ 3625139 h 6858001"/>
              <a:gd name="connsiteX26" fmla="*/ 8129392 w 8376484"/>
              <a:gd name="connsiteY26" fmla="*/ 3762299 h 6858001"/>
              <a:gd name="connsiteX27" fmla="*/ 8132250 w 8376484"/>
              <a:gd name="connsiteY27" fmla="*/ 3898087 h 6858001"/>
              <a:gd name="connsiteX28" fmla="*/ 8135444 w 8376484"/>
              <a:gd name="connsiteY28" fmla="*/ 4031133 h 6858001"/>
              <a:gd name="connsiteX29" fmla="*/ 8140318 w 8376484"/>
              <a:gd name="connsiteY29" fmla="*/ 4163492 h 6858001"/>
              <a:gd name="connsiteX30" fmla="*/ 8145529 w 8376484"/>
              <a:gd name="connsiteY30" fmla="*/ 4293793 h 6858001"/>
              <a:gd name="connsiteX31" fmla="*/ 8150235 w 8376484"/>
              <a:gd name="connsiteY31" fmla="*/ 4421352 h 6858001"/>
              <a:gd name="connsiteX32" fmla="*/ 8163515 w 8376484"/>
              <a:gd name="connsiteY32" fmla="*/ 4670298 h 6858001"/>
              <a:gd name="connsiteX33" fmla="*/ 8177634 w 8376484"/>
              <a:gd name="connsiteY33" fmla="*/ 4908956 h 6858001"/>
              <a:gd name="connsiteX34" fmla="*/ 8192426 w 8376484"/>
              <a:gd name="connsiteY34" fmla="*/ 5138013 h 6858001"/>
              <a:gd name="connsiteX35" fmla="*/ 8208731 w 8376484"/>
              <a:gd name="connsiteY35" fmla="*/ 5354726 h 6858001"/>
              <a:gd name="connsiteX36" fmla="*/ 8225708 w 8376484"/>
              <a:gd name="connsiteY36" fmla="*/ 5561838 h 6858001"/>
              <a:gd name="connsiteX37" fmla="*/ 8244029 w 8376484"/>
              <a:gd name="connsiteY37" fmla="*/ 5753862 h 6858001"/>
              <a:gd name="connsiteX38" fmla="*/ 8262015 w 8376484"/>
              <a:gd name="connsiteY38" fmla="*/ 5934227 h 6858001"/>
              <a:gd name="connsiteX39" fmla="*/ 8280000 w 8376484"/>
              <a:gd name="connsiteY39" fmla="*/ 6100191 h 6858001"/>
              <a:gd name="connsiteX40" fmla="*/ 8296977 w 8376484"/>
              <a:gd name="connsiteY40" fmla="*/ 6252438 h 6858001"/>
              <a:gd name="connsiteX41" fmla="*/ 8313114 w 8376484"/>
              <a:gd name="connsiteY41" fmla="*/ 6387541 h 6858001"/>
              <a:gd name="connsiteX42" fmla="*/ 8328410 w 8376484"/>
              <a:gd name="connsiteY42" fmla="*/ 6509613 h 6858001"/>
              <a:gd name="connsiteX43" fmla="*/ 8341185 w 8376484"/>
              <a:gd name="connsiteY43" fmla="*/ 6612483 h 6858001"/>
              <a:gd name="connsiteX44" fmla="*/ 8353287 w 8376484"/>
              <a:gd name="connsiteY44" fmla="*/ 6698894 h 6858001"/>
              <a:gd name="connsiteX45" fmla="*/ 8370601 w 8376484"/>
              <a:gd name="connsiteY45" fmla="*/ 6817538 h 6858001"/>
              <a:gd name="connsiteX46" fmla="*/ 8376484 w 8376484"/>
              <a:gd name="connsiteY46" fmla="*/ 6858000 h 6858001"/>
              <a:gd name="connsiteX47" fmla="*/ 7471130 w 8376484"/>
              <a:gd name="connsiteY47" fmla="*/ 6858000 h 6858001"/>
              <a:gd name="connsiteX48" fmla="*/ 7471130 w 8376484"/>
              <a:gd name="connsiteY48" fmla="*/ 6858001 h 6858001"/>
              <a:gd name="connsiteX49" fmla="*/ 1380566 w 8376484"/>
              <a:gd name="connsiteY49" fmla="*/ 6858001 h 6858001"/>
              <a:gd name="connsiteX50" fmla="*/ 1380566 w 8376484"/>
              <a:gd name="connsiteY50" fmla="*/ 6858000 h 6858001"/>
              <a:gd name="connsiteX51" fmla="*/ 0 w 8376484"/>
              <a:gd name="connsiteY51" fmla="*/ 6858000 h 6858001"/>
              <a:gd name="connsiteX52" fmla="*/ 0 w 8376484"/>
              <a:gd name="connsiteY52" fmla="*/ 0 h 6858001"/>
              <a:gd name="connsiteX53" fmla="*/ 1917290 w 8376484"/>
              <a:gd name="connsiteY53" fmla="*/ 0 h 6858001"/>
              <a:gd name="connsiteX54" fmla="*/ 1917290 w 8376484"/>
              <a:gd name="connsiteY54" fmla="*/ 1 h 6858001"/>
              <a:gd name="connsiteX55" fmla="*/ 7031769 w 8376484"/>
              <a:gd name="connsiteY55"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376484" h="6858001">
                <a:moveTo>
                  <a:pt x="7031769" y="0"/>
                </a:moveTo>
                <a:lnTo>
                  <a:pt x="8375307" y="0"/>
                </a:lnTo>
                <a:lnTo>
                  <a:pt x="8350262" y="155677"/>
                </a:lnTo>
                <a:lnTo>
                  <a:pt x="8326393" y="310668"/>
                </a:lnTo>
                <a:lnTo>
                  <a:pt x="8303029" y="466344"/>
                </a:lnTo>
                <a:lnTo>
                  <a:pt x="8283026" y="622707"/>
                </a:lnTo>
                <a:lnTo>
                  <a:pt x="8262855" y="778383"/>
                </a:lnTo>
                <a:lnTo>
                  <a:pt x="8244029" y="934746"/>
                </a:lnTo>
                <a:lnTo>
                  <a:pt x="8227893" y="1089051"/>
                </a:lnTo>
                <a:lnTo>
                  <a:pt x="8212597" y="1245413"/>
                </a:lnTo>
                <a:lnTo>
                  <a:pt x="8198645" y="1401090"/>
                </a:lnTo>
                <a:lnTo>
                  <a:pt x="8186543" y="1554023"/>
                </a:lnTo>
                <a:lnTo>
                  <a:pt x="8174440" y="1709014"/>
                </a:lnTo>
                <a:lnTo>
                  <a:pt x="8164355" y="1861947"/>
                </a:lnTo>
                <a:lnTo>
                  <a:pt x="8156455" y="2014881"/>
                </a:lnTo>
                <a:lnTo>
                  <a:pt x="8148218" y="2167128"/>
                </a:lnTo>
                <a:lnTo>
                  <a:pt x="8141327" y="2318004"/>
                </a:lnTo>
                <a:lnTo>
                  <a:pt x="8136452" y="2467509"/>
                </a:lnTo>
                <a:lnTo>
                  <a:pt x="8132250" y="2617013"/>
                </a:lnTo>
                <a:lnTo>
                  <a:pt x="8128216" y="2765146"/>
                </a:lnTo>
                <a:lnTo>
                  <a:pt x="8126367" y="2911221"/>
                </a:lnTo>
                <a:lnTo>
                  <a:pt x="8124350" y="3057297"/>
                </a:lnTo>
                <a:lnTo>
                  <a:pt x="8123341" y="3201315"/>
                </a:lnTo>
                <a:lnTo>
                  <a:pt x="8124350" y="3343961"/>
                </a:lnTo>
                <a:lnTo>
                  <a:pt x="8124350" y="3485236"/>
                </a:lnTo>
                <a:lnTo>
                  <a:pt x="8126367" y="3625139"/>
                </a:lnTo>
                <a:lnTo>
                  <a:pt x="8129392" y="3762299"/>
                </a:lnTo>
                <a:lnTo>
                  <a:pt x="8132250" y="3898087"/>
                </a:lnTo>
                <a:lnTo>
                  <a:pt x="8135444" y="4031133"/>
                </a:lnTo>
                <a:lnTo>
                  <a:pt x="8140318" y="4163492"/>
                </a:lnTo>
                <a:lnTo>
                  <a:pt x="8145529" y="4293793"/>
                </a:lnTo>
                <a:lnTo>
                  <a:pt x="8150235" y="4421352"/>
                </a:lnTo>
                <a:lnTo>
                  <a:pt x="8163515" y="4670298"/>
                </a:lnTo>
                <a:lnTo>
                  <a:pt x="8177634" y="4908956"/>
                </a:lnTo>
                <a:lnTo>
                  <a:pt x="8192426" y="5138013"/>
                </a:lnTo>
                <a:lnTo>
                  <a:pt x="8208731" y="5354726"/>
                </a:lnTo>
                <a:lnTo>
                  <a:pt x="8225708" y="5561838"/>
                </a:lnTo>
                <a:lnTo>
                  <a:pt x="8244029" y="5753862"/>
                </a:lnTo>
                <a:lnTo>
                  <a:pt x="8262015" y="5934227"/>
                </a:lnTo>
                <a:lnTo>
                  <a:pt x="8280000" y="6100191"/>
                </a:lnTo>
                <a:lnTo>
                  <a:pt x="8296977" y="6252438"/>
                </a:lnTo>
                <a:lnTo>
                  <a:pt x="8313114" y="6387541"/>
                </a:lnTo>
                <a:lnTo>
                  <a:pt x="8328410" y="6509613"/>
                </a:lnTo>
                <a:lnTo>
                  <a:pt x="8341185" y="6612483"/>
                </a:lnTo>
                <a:lnTo>
                  <a:pt x="8353287" y="6698894"/>
                </a:lnTo>
                <a:lnTo>
                  <a:pt x="8370601" y="6817538"/>
                </a:lnTo>
                <a:lnTo>
                  <a:pt x="8376484" y="6858000"/>
                </a:lnTo>
                <a:lnTo>
                  <a:pt x="7471130" y="6858000"/>
                </a:lnTo>
                <a:lnTo>
                  <a:pt x="7471130" y="6858001"/>
                </a:lnTo>
                <a:lnTo>
                  <a:pt x="1380566" y="6858001"/>
                </a:lnTo>
                <a:lnTo>
                  <a:pt x="1380566" y="6858000"/>
                </a:lnTo>
                <a:lnTo>
                  <a:pt x="0" y="6858000"/>
                </a:lnTo>
                <a:lnTo>
                  <a:pt x="0" y="0"/>
                </a:lnTo>
                <a:lnTo>
                  <a:pt x="1917290" y="0"/>
                </a:lnTo>
                <a:lnTo>
                  <a:pt x="1917290" y="1"/>
                </a:lnTo>
                <a:lnTo>
                  <a:pt x="7031769" y="1"/>
                </a:lnTo>
                <a:close/>
              </a:path>
            </a:pathLst>
          </a:custGeom>
          <a:ln>
            <a:noFill/>
          </a:ln>
        </p:spPr>
        <p:txBody>
          <a:bodyPr rtlCol="0" anchor="ctr"/>
          <a:lstStyle/>
          <a:p>
            <a:pPr algn="ctr"/>
            <a:endParaRPr lang="en-US" dirty="0"/>
          </a:p>
        </p:txBody>
      </p:sp>
      <p:sp>
        <p:nvSpPr>
          <p:cNvPr id="2" name="Title 1">
            <a:extLst>
              <a:ext uri="{FF2B5EF4-FFF2-40B4-BE49-F238E27FC236}">
                <a16:creationId xmlns:a16="http://schemas.microsoft.com/office/drawing/2014/main" id="{D1333B5A-8A52-480F-82D6-3DD6E3D2720A}"/>
              </a:ext>
            </a:extLst>
          </p:cNvPr>
          <p:cNvSpPr>
            <a:spLocks noGrp="1"/>
          </p:cNvSpPr>
          <p:nvPr>
            <p:ph type="ctrTitle"/>
          </p:nvPr>
        </p:nvSpPr>
        <p:spPr>
          <a:xfrm>
            <a:off x="983231" y="938953"/>
            <a:ext cx="6630143" cy="4980094"/>
          </a:xfrm>
        </p:spPr>
        <p:txBody>
          <a:bodyPr anchor="ctr">
            <a:normAutofit/>
          </a:bodyPr>
          <a:lstStyle/>
          <a:p>
            <a:pPr algn="r"/>
            <a:r>
              <a:rPr lang="en-US" dirty="0">
                <a:ln>
                  <a:solidFill>
                    <a:schemeClr val="accent1"/>
                  </a:solidFill>
                </a:ln>
              </a:rPr>
              <a:t>Land Use</a:t>
            </a:r>
            <a:br>
              <a:rPr lang="en-US" dirty="0">
                <a:ln>
                  <a:solidFill>
                    <a:schemeClr val="accent1"/>
                  </a:solidFill>
                </a:ln>
              </a:rPr>
            </a:br>
            <a:r>
              <a:rPr lang="en-US" dirty="0">
                <a:ln>
                  <a:solidFill>
                    <a:schemeClr val="accent1"/>
                  </a:solidFill>
                </a:ln>
              </a:rPr>
              <a:t>Legal Overview</a:t>
            </a:r>
          </a:p>
        </p:txBody>
      </p:sp>
      <p:sp>
        <p:nvSpPr>
          <p:cNvPr id="3" name="Subtitle 2">
            <a:extLst>
              <a:ext uri="{FF2B5EF4-FFF2-40B4-BE49-F238E27FC236}">
                <a16:creationId xmlns:a16="http://schemas.microsoft.com/office/drawing/2014/main" id="{E4B1AAEE-D352-437A-84A5-3985B29F17DF}"/>
              </a:ext>
            </a:extLst>
          </p:cNvPr>
          <p:cNvSpPr>
            <a:spLocks noGrp="1"/>
          </p:cNvSpPr>
          <p:nvPr>
            <p:ph type="subTitle" idx="1"/>
          </p:nvPr>
        </p:nvSpPr>
        <p:spPr>
          <a:xfrm>
            <a:off x="8589682" y="1317171"/>
            <a:ext cx="2872975" cy="4223658"/>
          </a:xfrm>
        </p:spPr>
        <p:txBody>
          <a:bodyPr anchor="ctr">
            <a:normAutofit/>
          </a:bodyPr>
          <a:lstStyle/>
          <a:p>
            <a:r>
              <a:rPr lang="en-US" dirty="0">
                <a:solidFill>
                  <a:schemeClr val="bg2"/>
                </a:solidFill>
              </a:rPr>
              <a:t>Planning Commission - August 8, 2017</a:t>
            </a:r>
          </a:p>
          <a:p>
            <a:r>
              <a:rPr lang="en-US" dirty="0">
                <a:solidFill>
                  <a:schemeClr val="bg2"/>
                </a:solidFill>
              </a:rPr>
              <a:t>UPDATED JULY 10, 2019</a:t>
            </a:r>
          </a:p>
          <a:p>
            <a:r>
              <a:rPr lang="en-US" dirty="0">
                <a:solidFill>
                  <a:schemeClr val="bg2"/>
                </a:solidFill>
              </a:rPr>
              <a:t>UPDATED JANUARY 2023</a:t>
            </a:r>
          </a:p>
        </p:txBody>
      </p:sp>
    </p:spTree>
    <p:extLst>
      <p:ext uri="{BB962C8B-B14F-4D97-AF65-F5344CB8AC3E}">
        <p14:creationId xmlns:p14="http://schemas.microsoft.com/office/powerpoint/2010/main" val="197657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FEDC7-B965-4CBB-B77E-5664B9BA447D}"/>
              </a:ext>
            </a:extLst>
          </p:cNvPr>
          <p:cNvSpPr>
            <a:spLocks noGrp="1"/>
          </p:cNvSpPr>
          <p:nvPr>
            <p:ph sz="half" idx="1"/>
          </p:nvPr>
        </p:nvSpPr>
        <p:spPr>
          <a:xfrm>
            <a:off x="819150" y="1466851"/>
            <a:ext cx="10277475" cy="2219324"/>
          </a:xfrm>
        </p:spPr>
        <p:txBody>
          <a:bodyPr>
            <a:normAutofit fontScale="92500" lnSpcReduction="10000"/>
          </a:bodyPr>
          <a:lstStyle/>
          <a:p>
            <a:r>
              <a:rPr lang="en-US" sz="2400" dirty="0"/>
              <a:t>The State legislature has delegated to the local legislative bodies the authority to establish the procedures for an appeal.</a:t>
            </a:r>
          </a:p>
          <a:p>
            <a:r>
              <a:rPr lang="en-US" sz="2400" dirty="0"/>
              <a:t>A written appeal typically must be filed within 10 days after the decision. </a:t>
            </a:r>
          </a:p>
          <a:p>
            <a:r>
              <a:rPr lang="en-US" sz="2400" dirty="0"/>
              <a:t>Available administrative remedies must be exhausted before filing a mandamus action in Superior Court</a:t>
            </a:r>
          </a:p>
          <a:p>
            <a:endParaRPr lang="en-US" dirty="0"/>
          </a:p>
        </p:txBody>
      </p:sp>
      <p:graphicFrame>
        <p:nvGraphicFramePr>
          <p:cNvPr id="8" name="Content Placeholder 7">
            <a:extLst>
              <a:ext uri="{FF2B5EF4-FFF2-40B4-BE49-F238E27FC236}">
                <a16:creationId xmlns:a16="http://schemas.microsoft.com/office/drawing/2014/main" id="{5BF98E9E-F5BB-44D0-9A6F-B02B5027B6E0}"/>
              </a:ext>
            </a:extLst>
          </p:cNvPr>
          <p:cNvGraphicFramePr>
            <a:graphicFrameLocks noGrp="1"/>
          </p:cNvGraphicFramePr>
          <p:nvPr>
            <p:ph sz="half" idx="2"/>
            <p:extLst>
              <p:ext uri="{D42A27DB-BD31-4B8C-83A1-F6EECF244321}">
                <p14:modId xmlns:p14="http://schemas.microsoft.com/office/powerpoint/2010/main" val="2931127040"/>
              </p:ext>
            </p:extLst>
          </p:nvPr>
        </p:nvGraphicFramePr>
        <p:xfrm>
          <a:off x="819150" y="4274110"/>
          <a:ext cx="9534525" cy="17253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a:extLst>
              <a:ext uri="{FF2B5EF4-FFF2-40B4-BE49-F238E27FC236}">
                <a16:creationId xmlns:a16="http://schemas.microsoft.com/office/drawing/2014/main" id="{DDD42D8E-6603-485D-AD84-EB8B5D4E3CB5}"/>
              </a:ext>
            </a:extLst>
          </p:cNvPr>
          <p:cNvSpPr/>
          <p:nvPr/>
        </p:nvSpPr>
        <p:spPr>
          <a:xfrm>
            <a:off x="1384997" y="452718"/>
            <a:ext cx="6421951" cy="923330"/>
          </a:xfrm>
          <a:prstGeom prst="rect">
            <a:avLst/>
          </a:prstGeom>
          <a:noFill/>
        </p:spPr>
        <p:txBody>
          <a:bodyPr wrap="none" lIns="91440" tIns="45720" rIns="91440" bIns="45720">
            <a:spAutoFit/>
          </a:bodyPr>
          <a:lstStyle/>
          <a:p>
            <a:pPr algn="ctr"/>
            <a:r>
              <a:rPr lang="en-US" sz="5400" b="0" cap="none" spc="0" dirty="0">
                <a:ln w="0"/>
                <a:solidFill>
                  <a:schemeClr val="accent1"/>
                </a:solidFill>
                <a:effectLst>
                  <a:outerShdw blurRad="38100" dist="25400" dir="5400000" algn="ctr" rotWithShape="0">
                    <a:srgbClr val="6E747A">
                      <a:alpha val="43000"/>
                    </a:srgbClr>
                  </a:outerShdw>
                </a:effectLst>
              </a:rPr>
              <a:t>Appeal Procedure</a:t>
            </a:r>
          </a:p>
        </p:txBody>
      </p:sp>
    </p:spTree>
    <p:extLst>
      <p:ext uri="{BB962C8B-B14F-4D97-AF65-F5344CB8AC3E}">
        <p14:creationId xmlns:p14="http://schemas.microsoft.com/office/powerpoint/2010/main" val="38624185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AAFE12BD-F15E-4DC1-887A-7AD82CA00018}"/>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Urban Growth Boundary (UGB)</a:t>
            </a:r>
          </a:p>
        </p:txBody>
      </p:sp>
      <p:sp>
        <p:nvSpPr>
          <p:cNvPr id="3" name="Content Placeholder 2">
            <a:extLst>
              <a:ext uri="{FF2B5EF4-FFF2-40B4-BE49-F238E27FC236}">
                <a16:creationId xmlns:a16="http://schemas.microsoft.com/office/drawing/2014/main" id="{FB3CA34D-E67A-490F-A252-85312C10091C}"/>
              </a:ext>
            </a:extLst>
          </p:cNvPr>
          <p:cNvSpPr>
            <a:spLocks noGrp="1"/>
          </p:cNvSpPr>
          <p:nvPr>
            <p:ph idx="1"/>
          </p:nvPr>
        </p:nvSpPr>
        <p:spPr>
          <a:xfrm>
            <a:off x="1103312" y="2390660"/>
            <a:ext cx="10222028" cy="3857739"/>
          </a:xfrm>
        </p:spPr>
        <p:txBody>
          <a:bodyPr>
            <a:normAutofit/>
          </a:bodyPr>
          <a:lstStyle/>
          <a:p>
            <a:pPr algn="l"/>
            <a:r>
              <a:rPr lang="en-US" sz="1800" b="0" i="0" u="none" strike="noStrike" baseline="0" dirty="0">
                <a:latin typeface="PalatinoLinotype-Roman"/>
              </a:rPr>
              <a:t>In 1996, Morgan Hill and Santa Clara County jointly adopted a long-term Urban Growth Boundary (UGB) and associated policies. </a:t>
            </a:r>
          </a:p>
          <a:p>
            <a:pPr algn="l"/>
            <a:r>
              <a:rPr lang="en-US" sz="1800" b="0" i="0" u="none" strike="noStrike" baseline="0" dirty="0">
                <a:latin typeface="PalatinoLinotype-Roman"/>
              </a:rPr>
              <a:t>The UGB is encompassed within the Sphere of Influence (SOI) and is intended to be the ultimate limit to urbanization within which all future urban development in Morgan Hill should occur. </a:t>
            </a:r>
          </a:p>
          <a:p>
            <a:pPr algn="l"/>
            <a:r>
              <a:rPr lang="en-US" sz="1800" b="0" i="0" u="none" strike="noStrike" baseline="0" dirty="0">
                <a:latin typeface="PalatinoLinotype-Roman"/>
              </a:rPr>
              <a:t>It is designed to encourage compact, efficient infill development and discourage more costly development at the edge of the City.</a:t>
            </a:r>
            <a:endParaRPr lang="en-US" dirty="0"/>
          </a:p>
        </p:txBody>
      </p:sp>
    </p:spTree>
    <p:extLst>
      <p:ext uri="{BB962C8B-B14F-4D97-AF65-F5344CB8AC3E}">
        <p14:creationId xmlns:p14="http://schemas.microsoft.com/office/powerpoint/2010/main" val="2717396147"/>
      </p:ext>
    </p:extLst>
  </p:cSld>
  <p:clrMapOvr>
    <a:overrideClrMapping bg1="lt1" tx1="dk1" bg2="lt2" tx2="dk2" accent1="accent1" accent2="accent2" accent3="accent3" accent4="accent4" accent5="accent5" accent6="accent6" hlink="hlink" folHlink="folHlink"/>
  </p:clrMapOvr>
</p:sld>
</file>

<file path=ppt/slides/slide10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67D0B90B-F732-42B8-A997-167051F22C73}"/>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Urban Service Area (USA)</a:t>
            </a:r>
          </a:p>
        </p:txBody>
      </p:sp>
      <p:sp>
        <p:nvSpPr>
          <p:cNvPr id="3" name="Content Placeholder 2">
            <a:extLst>
              <a:ext uri="{FF2B5EF4-FFF2-40B4-BE49-F238E27FC236}">
                <a16:creationId xmlns:a16="http://schemas.microsoft.com/office/drawing/2014/main" id="{03D54443-43A5-4E5C-9FC1-5A95A857B154}"/>
              </a:ext>
            </a:extLst>
          </p:cNvPr>
          <p:cNvSpPr>
            <a:spLocks noGrp="1"/>
          </p:cNvSpPr>
          <p:nvPr>
            <p:ph idx="1"/>
          </p:nvPr>
        </p:nvSpPr>
        <p:spPr>
          <a:xfrm>
            <a:off x="1103312" y="2305966"/>
            <a:ext cx="10321180" cy="3942434"/>
          </a:xfrm>
        </p:spPr>
        <p:txBody>
          <a:bodyPr>
            <a:normAutofit/>
          </a:bodyPr>
          <a:lstStyle/>
          <a:p>
            <a:pPr algn="l"/>
            <a:r>
              <a:rPr lang="en-US" sz="1800" b="0" i="0" u="none" strike="noStrike" baseline="0" dirty="0">
                <a:latin typeface="PalatinoLinotype-Roman"/>
              </a:rPr>
              <a:t>The Urban Service Area refers to the area within the Urban Growth Boundary where utilities, such as gas, water, sewer, and electricity, and public services, such as police, fire, schools, and parks and recreation, are and will be provided by the City or other service provider agencies. </a:t>
            </a:r>
          </a:p>
          <a:p>
            <a:pPr algn="l"/>
            <a:r>
              <a:rPr lang="en-US" sz="1800" b="0" i="0" u="none" strike="noStrike" baseline="0" dirty="0">
                <a:latin typeface="PalatinoLinotype-Roman"/>
              </a:rPr>
              <a:t>The extension of urban services beyond the Urban Service Area is generally not allowed, except in the event that </a:t>
            </a:r>
          </a:p>
          <a:p>
            <a:pPr lvl="1"/>
            <a:r>
              <a:rPr lang="en-US" sz="1600" b="0" i="0" u="none" strike="noStrike" baseline="0" dirty="0">
                <a:latin typeface="PalatinoLinotype-Roman"/>
              </a:rPr>
              <a:t>1) the City has entered into a mutual aid or reciprocal emergency agreement for police, fire, or other emergency services to be provided by the City on County land; or </a:t>
            </a:r>
          </a:p>
          <a:p>
            <a:pPr lvl="1"/>
            <a:r>
              <a:rPr lang="en-US" sz="1600" b="0" i="0" u="none" strike="noStrike" baseline="0" dirty="0">
                <a:latin typeface="PalatinoLinotype-Roman"/>
              </a:rPr>
              <a:t>2) the extension is to address the failure of an existing septic system or well that would have a direct adverse impact on public health and safety without the expansion of the service. </a:t>
            </a:r>
          </a:p>
          <a:p>
            <a:pPr algn="l"/>
            <a:r>
              <a:rPr lang="en-US" sz="1800" b="0" i="0" u="none" strike="noStrike" baseline="0" dirty="0">
                <a:latin typeface="PalatinoLinotype-Roman"/>
              </a:rPr>
              <a:t>Proposed changes to the Urban Service Area are subject to </a:t>
            </a:r>
            <a:r>
              <a:rPr lang="en-US" sz="1800" b="0" i="0" u="none" strike="noStrike" baseline="0" dirty="0" err="1">
                <a:latin typeface="PalatinoLinotype-Roman"/>
              </a:rPr>
              <a:t>LAFCO</a:t>
            </a:r>
            <a:r>
              <a:rPr lang="en-US" sz="1800" b="0" i="0" u="none" strike="noStrike" baseline="0" dirty="0">
                <a:latin typeface="PalatinoLinotype-Roman"/>
              </a:rPr>
              <a:t> review and approval. </a:t>
            </a:r>
          </a:p>
          <a:p>
            <a:pPr algn="l"/>
            <a:r>
              <a:rPr lang="en-US" sz="1800" b="0" i="0" u="none" strike="noStrike" baseline="0" dirty="0">
                <a:latin typeface="PalatinoLinotype-Roman"/>
              </a:rPr>
              <a:t>The Urban Service Area encompasses approximately 12 square miles.</a:t>
            </a:r>
            <a:endParaRPr lang="en-US" dirty="0"/>
          </a:p>
        </p:txBody>
      </p:sp>
    </p:spTree>
    <p:extLst>
      <p:ext uri="{BB962C8B-B14F-4D97-AF65-F5344CB8AC3E}">
        <p14:creationId xmlns:p14="http://schemas.microsoft.com/office/powerpoint/2010/main" val="2966144496"/>
      </p:ext>
    </p:extLst>
  </p:cSld>
  <p:clrMapOvr>
    <a:overrideClrMapping bg1="lt1" tx1="dk1" bg2="lt2" tx2="dk2" accent1="accent1" accent2="accent2" accent3="accent3" accent4="accent4" accent5="accent5" accent6="accent6" hlink="hlink" folHlink="folHlink"/>
  </p:clrMapOvr>
</p:sld>
</file>

<file path=ppt/slides/slide10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2C8E89-A0DA-46A6-A9D2-62231082D1F2}"/>
              </a:ext>
            </a:extLst>
          </p:cNvPr>
          <p:cNvSpPr>
            <a:spLocks noGrp="1"/>
          </p:cNvSpPr>
          <p:nvPr>
            <p:ph type="title"/>
          </p:nvPr>
        </p:nvSpPr>
        <p:spPr/>
        <p:txBody>
          <a:bodyPr vert="horz" lIns="91440" tIns="45720" rIns="91440" bIns="45720" rtlCol="0" anchor="b">
            <a:normAutofit/>
          </a:bodyPr>
          <a:lstStyle/>
          <a:p>
            <a:pPr algn="ctr"/>
            <a:r>
              <a:rPr lang="en-US" sz="8000" b="0" i="0" kern="1200" dirty="0">
                <a:solidFill>
                  <a:srgbClr val="FF0000"/>
                </a:solidFill>
                <a:latin typeface="+mj-lt"/>
                <a:ea typeface="+mj-ea"/>
                <a:cs typeface="+mj-cs"/>
              </a:rPr>
              <a:t>Gateways</a:t>
            </a:r>
          </a:p>
        </p:txBody>
      </p:sp>
      <p:sp>
        <p:nvSpPr>
          <p:cNvPr id="2" name="Content Placeholder 1">
            <a:extLst>
              <a:ext uri="{FF2B5EF4-FFF2-40B4-BE49-F238E27FC236}">
                <a16:creationId xmlns:a16="http://schemas.microsoft.com/office/drawing/2014/main" id="{31B5D9E8-7D45-33FF-0A3B-A4A5BEAB779B}"/>
              </a:ext>
            </a:extLst>
          </p:cNvPr>
          <p:cNvSpPr>
            <a:spLocks noGrp="1"/>
          </p:cNvSpPr>
          <p:nvPr>
            <p:ph idx="1"/>
          </p:nvPr>
        </p:nvSpPr>
        <p:spPr/>
        <p:txBody>
          <a:bodyPr/>
          <a:lstStyle/>
          <a:p>
            <a:r>
              <a:rPr lang="en-US" dirty="0"/>
              <a:t>Gateways identify primary entrances to the City of Morgan Hill, convey a sense of arrival, and provide initial and lasting impressions; therefore, they warrant a higher level of design and attention to detail.</a:t>
            </a:r>
          </a:p>
          <a:p>
            <a:r>
              <a:rPr lang="en-US" dirty="0"/>
              <a:t>Must comply with design guidelines as well as the gateway guidelines</a:t>
            </a:r>
          </a:p>
        </p:txBody>
      </p:sp>
    </p:spTree>
    <p:extLst>
      <p:ext uri="{BB962C8B-B14F-4D97-AF65-F5344CB8AC3E}">
        <p14:creationId xmlns:p14="http://schemas.microsoft.com/office/powerpoint/2010/main" val="4060944436"/>
      </p:ext>
    </p:extLst>
  </p:cSld>
  <p:clrMapOvr>
    <a:overrideClrMapping bg1="lt1" tx1="dk1" bg2="lt2" tx2="dk2" accent1="accent1" accent2="accent2" accent3="accent3" accent4="accent4" accent5="accent5" accent6="accent6" hlink="hlink" folHlink="folHlink"/>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124CF-E788-C913-B3AE-A188ABF1BEB0}"/>
              </a:ext>
            </a:extLst>
          </p:cNvPr>
          <p:cNvSpPr>
            <a:spLocks noGrp="1"/>
          </p:cNvSpPr>
          <p:nvPr>
            <p:ph type="title"/>
          </p:nvPr>
        </p:nvSpPr>
        <p:spPr/>
        <p:txBody>
          <a:bodyPr/>
          <a:lstStyle/>
          <a:p>
            <a:r>
              <a:rPr lang="en-US" sz="3600" dirty="0"/>
              <a:t>Seven key areas have been identified as Morgan Hill’s primary gateways</a:t>
            </a:r>
          </a:p>
        </p:txBody>
      </p:sp>
      <p:sp>
        <p:nvSpPr>
          <p:cNvPr id="3" name="Content Placeholder 2">
            <a:extLst>
              <a:ext uri="{FF2B5EF4-FFF2-40B4-BE49-F238E27FC236}">
                <a16:creationId xmlns:a16="http://schemas.microsoft.com/office/drawing/2014/main" id="{96F1E3C4-A58A-C396-82EE-065BE34AD088}"/>
              </a:ext>
            </a:extLst>
          </p:cNvPr>
          <p:cNvSpPr>
            <a:spLocks noGrp="1"/>
          </p:cNvSpPr>
          <p:nvPr>
            <p:ph idx="1"/>
          </p:nvPr>
        </p:nvSpPr>
        <p:spPr>
          <a:xfrm>
            <a:off x="1104293" y="2504739"/>
            <a:ext cx="8946541" cy="4195481"/>
          </a:xfrm>
        </p:spPr>
        <p:txBody>
          <a:bodyPr/>
          <a:lstStyle/>
          <a:p>
            <a:r>
              <a:rPr lang="en-US" dirty="0"/>
              <a:t>Madrone area north of Cochrane on Monterey Road </a:t>
            </a:r>
          </a:p>
          <a:p>
            <a:r>
              <a:rPr lang="en-US" dirty="0"/>
              <a:t>Cochrane Road/Monterey Road intersection </a:t>
            </a:r>
          </a:p>
          <a:p>
            <a:r>
              <a:rPr lang="en-US" dirty="0"/>
              <a:t>Monterey Road between Watsonville Road and East Middle Avenue </a:t>
            </a:r>
          </a:p>
          <a:p>
            <a:r>
              <a:rPr lang="en-US" dirty="0"/>
              <a:t>Highway 101 interchange at Cochrane Road </a:t>
            </a:r>
          </a:p>
          <a:p>
            <a:r>
              <a:rPr lang="en-US" dirty="0"/>
              <a:t>Highway 101 interchange at Dunne Avenue </a:t>
            </a:r>
          </a:p>
          <a:p>
            <a:r>
              <a:rPr lang="en-US" dirty="0"/>
              <a:t>Highway 101 interchange at Tennant Avenue </a:t>
            </a:r>
          </a:p>
          <a:p>
            <a:r>
              <a:rPr lang="en-US" dirty="0"/>
              <a:t>East 3rd and Depot Street (Train Station</a:t>
            </a:r>
          </a:p>
        </p:txBody>
      </p:sp>
    </p:spTree>
    <p:extLst>
      <p:ext uri="{BB962C8B-B14F-4D97-AF65-F5344CB8AC3E}">
        <p14:creationId xmlns:p14="http://schemas.microsoft.com/office/powerpoint/2010/main" val="1170850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DDA3BCE-06E0-447B-AD33-DB79F2396AE0}"/>
              </a:ext>
            </a:extLst>
          </p:cNvPr>
          <p:cNvSpPr>
            <a:spLocks noGrp="1"/>
          </p:cNvSpPr>
          <p:nvPr>
            <p:ph type="title"/>
          </p:nvPr>
        </p:nvSpPr>
        <p:spPr/>
        <p:txBody>
          <a:bodyPr/>
          <a:lstStyle/>
          <a:p>
            <a:r>
              <a:rPr lang="en-US" dirty="0"/>
              <a:t>Appeal De Novo</a:t>
            </a:r>
          </a:p>
        </p:txBody>
      </p:sp>
      <p:sp>
        <p:nvSpPr>
          <p:cNvPr id="8" name="Content Placeholder 7">
            <a:extLst>
              <a:ext uri="{FF2B5EF4-FFF2-40B4-BE49-F238E27FC236}">
                <a16:creationId xmlns:a16="http://schemas.microsoft.com/office/drawing/2014/main" id="{D743A7C9-3B13-4D10-AE9B-308497BDE722}"/>
              </a:ext>
            </a:extLst>
          </p:cNvPr>
          <p:cNvSpPr>
            <a:spLocks noGrp="1"/>
          </p:cNvSpPr>
          <p:nvPr>
            <p:ph idx="1"/>
          </p:nvPr>
        </p:nvSpPr>
        <p:spPr/>
        <p:txBody>
          <a:bodyPr/>
          <a:lstStyle/>
          <a:p>
            <a:r>
              <a:rPr lang="en-US" sz="2800" dirty="0"/>
              <a:t>The Council holds a new public hearing. </a:t>
            </a:r>
          </a:p>
          <a:p>
            <a:r>
              <a:rPr lang="en-US" sz="2800" dirty="0"/>
              <a:t>In addition to the testimony received at the public hearing, the Council also considers the record of the Planning Commission hearing. </a:t>
            </a:r>
          </a:p>
          <a:p>
            <a:pPr marL="0" indent="0">
              <a:buNone/>
            </a:pPr>
            <a:endParaRPr lang="en-US" dirty="0"/>
          </a:p>
        </p:txBody>
      </p:sp>
    </p:spTree>
    <p:extLst>
      <p:ext uri="{BB962C8B-B14F-4D97-AF65-F5344CB8AC3E}">
        <p14:creationId xmlns:p14="http://schemas.microsoft.com/office/powerpoint/2010/main" val="109542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3381C-BDD2-4D0E-9134-0B7E1329262F}"/>
              </a:ext>
            </a:extLst>
          </p:cNvPr>
          <p:cNvSpPr>
            <a:spLocks noGrp="1"/>
          </p:cNvSpPr>
          <p:nvPr>
            <p:ph type="title"/>
          </p:nvPr>
        </p:nvSpPr>
        <p:spPr>
          <a:xfrm>
            <a:off x="646111" y="452718"/>
            <a:ext cx="9404723" cy="833157"/>
          </a:xfrm>
        </p:spPr>
        <p:txBody>
          <a:bodyPr/>
          <a:lstStyle/>
          <a:p>
            <a:r>
              <a:rPr lang="en-US" dirty="0"/>
              <a:t>Writ of Mandate</a:t>
            </a:r>
          </a:p>
        </p:txBody>
      </p:sp>
      <p:sp>
        <p:nvSpPr>
          <p:cNvPr id="3" name="Content Placeholder 2">
            <a:extLst>
              <a:ext uri="{FF2B5EF4-FFF2-40B4-BE49-F238E27FC236}">
                <a16:creationId xmlns:a16="http://schemas.microsoft.com/office/drawing/2014/main" id="{8D439513-4097-4B6D-9611-1C74A6DC7D88}"/>
              </a:ext>
            </a:extLst>
          </p:cNvPr>
          <p:cNvSpPr>
            <a:spLocks noGrp="1"/>
          </p:cNvSpPr>
          <p:nvPr>
            <p:ph idx="1"/>
          </p:nvPr>
        </p:nvSpPr>
        <p:spPr>
          <a:xfrm>
            <a:off x="646111" y="1285875"/>
            <a:ext cx="10850563" cy="5238749"/>
          </a:xfrm>
        </p:spPr>
        <p:txBody>
          <a:bodyPr>
            <a:normAutofit/>
          </a:bodyPr>
          <a:lstStyle/>
          <a:p>
            <a:r>
              <a:rPr lang="en-US" dirty="0"/>
              <a:t>Traditional (or ordinary) versus Administrative </a:t>
            </a:r>
          </a:p>
          <a:p>
            <a:pPr lvl="1"/>
            <a:r>
              <a:rPr lang="en-US" dirty="0"/>
              <a:t>The appropriate form of mandate is determined by the nature of the action under review. </a:t>
            </a:r>
            <a:endParaRPr lang="en-US" b="1" dirty="0"/>
          </a:p>
          <a:p>
            <a:r>
              <a:rPr lang="en-US" dirty="0"/>
              <a:t>Heard by the court (no jury)</a:t>
            </a:r>
          </a:p>
          <a:p>
            <a:r>
              <a:rPr lang="en-US" dirty="0"/>
              <a:t>Record of proceedings from administrative hearing filed with court</a:t>
            </a:r>
          </a:p>
          <a:p>
            <a:pPr lvl="1"/>
            <a:r>
              <a:rPr lang="en-US" dirty="0"/>
              <a:t>Evidence is generally limited to the material before the agency at the time it made its decision</a:t>
            </a:r>
          </a:p>
          <a:p>
            <a:r>
              <a:rPr lang="en-US" dirty="0"/>
              <a:t>Exhaustion of administrative remedies is required prior to writ</a:t>
            </a:r>
          </a:p>
        </p:txBody>
      </p:sp>
    </p:spTree>
    <p:extLst>
      <p:ext uri="{BB962C8B-B14F-4D97-AF65-F5344CB8AC3E}">
        <p14:creationId xmlns:p14="http://schemas.microsoft.com/office/powerpoint/2010/main" val="1811451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412DE-12EC-4834-8599-6AEEC18CD1EE}"/>
              </a:ext>
            </a:extLst>
          </p:cNvPr>
          <p:cNvSpPr>
            <a:spLocks noGrp="1"/>
          </p:cNvSpPr>
          <p:nvPr>
            <p:ph type="title"/>
          </p:nvPr>
        </p:nvSpPr>
        <p:spPr>
          <a:xfrm>
            <a:off x="646111" y="452718"/>
            <a:ext cx="9404723" cy="737907"/>
          </a:xfrm>
        </p:spPr>
        <p:txBody>
          <a:bodyPr/>
          <a:lstStyle/>
          <a:p>
            <a:r>
              <a:rPr lang="en-US" dirty="0"/>
              <a:t>Petition for Writ of Mandate </a:t>
            </a:r>
          </a:p>
        </p:txBody>
      </p:sp>
      <p:sp>
        <p:nvSpPr>
          <p:cNvPr id="4" name="Text Placeholder 3">
            <a:extLst>
              <a:ext uri="{FF2B5EF4-FFF2-40B4-BE49-F238E27FC236}">
                <a16:creationId xmlns:a16="http://schemas.microsoft.com/office/drawing/2014/main" id="{39E4494A-BC4F-4B7C-99C5-7A9E71EC6EFC}"/>
              </a:ext>
            </a:extLst>
          </p:cNvPr>
          <p:cNvSpPr>
            <a:spLocks noGrp="1"/>
          </p:cNvSpPr>
          <p:nvPr>
            <p:ph type="body" idx="1"/>
          </p:nvPr>
        </p:nvSpPr>
        <p:spPr>
          <a:xfrm>
            <a:off x="646112" y="1445933"/>
            <a:ext cx="4853540" cy="576262"/>
          </a:xfrm>
        </p:spPr>
        <p:txBody>
          <a:bodyPr/>
          <a:lstStyle/>
          <a:p>
            <a:r>
              <a:rPr lang="en-US" dirty="0"/>
              <a:t>Traditional mandamus</a:t>
            </a:r>
          </a:p>
        </p:txBody>
      </p:sp>
      <p:sp>
        <p:nvSpPr>
          <p:cNvPr id="5" name="Content Placeholder 4">
            <a:extLst>
              <a:ext uri="{FF2B5EF4-FFF2-40B4-BE49-F238E27FC236}">
                <a16:creationId xmlns:a16="http://schemas.microsoft.com/office/drawing/2014/main" id="{1B2F30A1-A805-462D-BA9C-A40EFA4EABFC}"/>
              </a:ext>
            </a:extLst>
          </p:cNvPr>
          <p:cNvSpPr>
            <a:spLocks noGrp="1"/>
          </p:cNvSpPr>
          <p:nvPr>
            <p:ph sz="half" idx="2"/>
          </p:nvPr>
        </p:nvSpPr>
        <p:spPr>
          <a:xfrm>
            <a:off x="646112" y="2022195"/>
            <a:ext cx="4853540" cy="4234143"/>
          </a:xfrm>
        </p:spPr>
        <p:txBody>
          <a:bodyPr>
            <a:normAutofit fontScale="85000" lnSpcReduction="20000"/>
          </a:bodyPr>
          <a:lstStyle/>
          <a:p>
            <a:r>
              <a:rPr lang="en-US" dirty="0"/>
              <a:t>Also referred to as ordinary mandamus</a:t>
            </a:r>
          </a:p>
          <a:p>
            <a:r>
              <a:rPr lang="en-US" dirty="0"/>
              <a:t>Form of action to review ministerial and legislative or "quasi-legislative" actions of the City</a:t>
            </a:r>
          </a:p>
          <a:p>
            <a:r>
              <a:rPr lang="en-US" dirty="0"/>
              <a:t>Judicial review of quasi-legislative acts is usually limited to a determination of whether</a:t>
            </a:r>
          </a:p>
          <a:p>
            <a:pPr lvl="1"/>
            <a:r>
              <a:rPr lang="en-US" dirty="0"/>
              <a:t>The act was arbitrary or capricious;</a:t>
            </a:r>
          </a:p>
          <a:p>
            <a:pPr lvl="1"/>
            <a:r>
              <a:rPr lang="en-US" dirty="0"/>
              <a:t>The act was entirely lacking in evidentiary support; or</a:t>
            </a:r>
          </a:p>
          <a:p>
            <a:pPr lvl="1"/>
            <a:r>
              <a:rPr lang="en-US" dirty="0"/>
              <a:t>The city failed to follow the procedures required by law.</a:t>
            </a:r>
          </a:p>
          <a:p>
            <a:r>
              <a:rPr lang="en-US" dirty="0"/>
              <a:t>Adoption or amendment of general plan, specific plans, and zoning ordinances</a:t>
            </a:r>
          </a:p>
          <a:p>
            <a:r>
              <a:rPr lang="en-US" dirty="0"/>
              <a:t>Final map</a:t>
            </a:r>
          </a:p>
          <a:p>
            <a:r>
              <a:rPr lang="en-US" dirty="0"/>
              <a:t>Building permits</a:t>
            </a:r>
          </a:p>
          <a:p>
            <a:r>
              <a:rPr lang="en-US" dirty="0"/>
              <a:t>Compel the performance of an act </a:t>
            </a:r>
          </a:p>
        </p:txBody>
      </p:sp>
      <p:sp>
        <p:nvSpPr>
          <p:cNvPr id="6" name="Text Placeholder 5">
            <a:extLst>
              <a:ext uri="{FF2B5EF4-FFF2-40B4-BE49-F238E27FC236}">
                <a16:creationId xmlns:a16="http://schemas.microsoft.com/office/drawing/2014/main" id="{42DEA062-D159-474F-B303-E816061F1D3A}"/>
              </a:ext>
            </a:extLst>
          </p:cNvPr>
          <p:cNvSpPr>
            <a:spLocks noGrp="1"/>
          </p:cNvSpPr>
          <p:nvPr>
            <p:ph type="body" sz="quarter" idx="3"/>
          </p:nvPr>
        </p:nvSpPr>
        <p:spPr>
          <a:xfrm>
            <a:off x="6238875" y="1445933"/>
            <a:ext cx="5419725" cy="576262"/>
          </a:xfrm>
        </p:spPr>
        <p:txBody>
          <a:bodyPr/>
          <a:lstStyle/>
          <a:p>
            <a:r>
              <a:rPr lang="en-US" dirty="0"/>
              <a:t>Administrative Mandamus </a:t>
            </a:r>
          </a:p>
        </p:txBody>
      </p:sp>
      <p:sp>
        <p:nvSpPr>
          <p:cNvPr id="7" name="Content Placeholder 6">
            <a:extLst>
              <a:ext uri="{FF2B5EF4-FFF2-40B4-BE49-F238E27FC236}">
                <a16:creationId xmlns:a16="http://schemas.microsoft.com/office/drawing/2014/main" id="{2E17FEBB-905E-488B-99A8-D13059B56180}"/>
              </a:ext>
            </a:extLst>
          </p:cNvPr>
          <p:cNvSpPr>
            <a:spLocks noGrp="1"/>
          </p:cNvSpPr>
          <p:nvPr>
            <p:ph sz="quarter" idx="4"/>
          </p:nvPr>
        </p:nvSpPr>
        <p:spPr>
          <a:xfrm>
            <a:off x="5953127" y="2022195"/>
            <a:ext cx="5705474" cy="4234143"/>
          </a:xfrm>
        </p:spPr>
        <p:txBody>
          <a:bodyPr>
            <a:normAutofit fontScale="85000" lnSpcReduction="20000"/>
          </a:bodyPr>
          <a:lstStyle/>
          <a:p>
            <a:r>
              <a:rPr lang="en-US" dirty="0"/>
              <a:t>Form of mandate to challenge adjudicatory or "quasi-judicial" actions of a local agency</a:t>
            </a:r>
          </a:p>
          <a:p>
            <a:r>
              <a:rPr lang="en-US" dirty="0"/>
              <a:t>purpose is to inquire into the validity of any final administrative order or decision made as the result of a proceeding in which by law a hearing is required to be given, evidence is required to be taken, and discretion in the determination of facts is vested in the City</a:t>
            </a:r>
          </a:p>
          <a:p>
            <a:r>
              <a:rPr lang="en-US" dirty="0"/>
              <a:t>a city must support its determination by written findings</a:t>
            </a:r>
          </a:p>
          <a:p>
            <a:r>
              <a:rPr lang="en-US" dirty="0"/>
              <a:t>Abuse of discretion is established if the City has </a:t>
            </a:r>
          </a:p>
          <a:p>
            <a:pPr lvl="1"/>
            <a:r>
              <a:rPr lang="en-US" dirty="0"/>
              <a:t>not proceeded in the manner required by law, </a:t>
            </a:r>
          </a:p>
          <a:p>
            <a:pPr lvl="1"/>
            <a:r>
              <a:rPr lang="en-US" dirty="0"/>
              <a:t>the order or decision is not supported by the findings, or </a:t>
            </a:r>
          </a:p>
          <a:p>
            <a:pPr lvl="1"/>
            <a:r>
              <a:rPr lang="en-US" dirty="0"/>
              <a:t>the findings are not supported by the evidence.</a:t>
            </a:r>
          </a:p>
          <a:p>
            <a:r>
              <a:rPr lang="en-US" dirty="0">
                <a:hlinkClick r:id="rId2"/>
              </a:rPr>
              <a:t>CCP §1094.5</a:t>
            </a:r>
            <a:r>
              <a:rPr lang="en-US" dirty="0"/>
              <a:t>.</a:t>
            </a:r>
          </a:p>
          <a:p>
            <a:r>
              <a:rPr lang="en-US" dirty="0"/>
              <a:t>Use permits, variances, subdivisions, design and site plan approval</a:t>
            </a:r>
          </a:p>
        </p:txBody>
      </p:sp>
      <p:sp>
        <p:nvSpPr>
          <p:cNvPr id="8" name="Title 1">
            <a:extLst>
              <a:ext uri="{FF2B5EF4-FFF2-40B4-BE49-F238E27FC236}">
                <a16:creationId xmlns:a16="http://schemas.microsoft.com/office/drawing/2014/main" id="{36174DD8-4D0C-4B4A-8324-7973F4BA1A71}"/>
              </a:ext>
            </a:extLst>
          </p:cNvPr>
          <p:cNvSpPr txBox="1">
            <a:spLocks/>
          </p:cNvSpPr>
          <p:nvPr/>
        </p:nvSpPr>
        <p:spPr>
          <a:xfrm>
            <a:off x="592686" y="1106767"/>
            <a:ext cx="9404723" cy="576263"/>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800" dirty="0"/>
              <a:t>To challenge a city's legislative, ministerial, or adjudicatory actions</a:t>
            </a:r>
          </a:p>
        </p:txBody>
      </p:sp>
    </p:spTree>
    <p:extLst>
      <p:ext uri="{BB962C8B-B14F-4D97-AF65-F5344CB8AC3E}">
        <p14:creationId xmlns:p14="http://schemas.microsoft.com/office/powerpoint/2010/main" val="1185852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A19F8-D865-2A82-DE6F-853E2B90016C}"/>
              </a:ext>
            </a:extLst>
          </p:cNvPr>
          <p:cNvSpPr>
            <a:spLocks noGrp="1"/>
          </p:cNvSpPr>
          <p:nvPr>
            <p:ph type="ctrTitle"/>
          </p:nvPr>
        </p:nvSpPr>
        <p:spPr>
          <a:xfrm>
            <a:off x="1154954" y="1447800"/>
            <a:ext cx="10241915" cy="3329581"/>
          </a:xfrm>
        </p:spPr>
        <p:txBody>
          <a:bodyPr/>
          <a:lstStyle/>
          <a:p>
            <a:r>
              <a:rPr lang="en-US" dirty="0"/>
              <a:t>Governmental Action</a:t>
            </a:r>
          </a:p>
        </p:txBody>
      </p:sp>
      <p:sp>
        <p:nvSpPr>
          <p:cNvPr id="3" name="Subtitle 2">
            <a:extLst>
              <a:ext uri="{FF2B5EF4-FFF2-40B4-BE49-F238E27FC236}">
                <a16:creationId xmlns:a16="http://schemas.microsoft.com/office/drawing/2014/main" id="{8ACDFEF7-3F99-2D46-3B7F-7B72A3D7BBE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54520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4A0BB35-4F25-486C-801D-431DC846EC33}"/>
              </a:ext>
            </a:extLst>
          </p:cNvPr>
          <p:cNvSpPr>
            <a:spLocks noGrp="1"/>
          </p:cNvSpPr>
          <p:nvPr>
            <p:ph type="body" idx="1"/>
          </p:nvPr>
        </p:nvSpPr>
        <p:spPr/>
        <p:txBody>
          <a:bodyPr/>
          <a:lstStyle/>
          <a:p>
            <a:r>
              <a:rPr lang="en-US" dirty="0"/>
              <a:t>Ministerial Act</a:t>
            </a:r>
          </a:p>
        </p:txBody>
      </p:sp>
      <p:sp>
        <p:nvSpPr>
          <p:cNvPr id="9" name="Text Placeholder 8">
            <a:extLst>
              <a:ext uri="{FF2B5EF4-FFF2-40B4-BE49-F238E27FC236}">
                <a16:creationId xmlns:a16="http://schemas.microsoft.com/office/drawing/2014/main" id="{9B0B17DF-35E3-4960-B8E5-7397DAAC1083}"/>
              </a:ext>
            </a:extLst>
          </p:cNvPr>
          <p:cNvSpPr>
            <a:spLocks noGrp="1"/>
          </p:cNvSpPr>
          <p:nvPr>
            <p:ph type="body" sz="half" idx="15"/>
          </p:nvPr>
        </p:nvSpPr>
        <p:spPr/>
        <p:txBody>
          <a:bodyPr>
            <a:normAutofit lnSpcReduction="10000"/>
          </a:bodyPr>
          <a:lstStyle/>
          <a:p>
            <a:r>
              <a:rPr lang="en-US" dirty="0"/>
              <a:t>One that a public officer or entity is required to perform in a prescribed manner specifically required by law and without regard to his or her own judgment or opinion concerning the act's propriety or impropriety, when a given state of facts exists.</a:t>
            </a:r>
          </a:p>
          <a:p>
            <a:r>
              <a:rPr lang="en-US" dirty="0"/>
              <a:t>Generally exempt from CEQA</a:t>
            </a:r>
          </a:p>
          <a:p>
            <a:r>
              <a:rPr lang="en-US" dirty="0"/>
              <a:t>Processed at the administrative level</a:t>
            </a:r>
          </a:p>
          <a:p>
            <a:r>
              <a:rPr lang="en-US" dirty="0"/>
              <a:t>Example: </a:t>
            </a:r>
          </a:p>
          <a:p>
            <a:r>
              <a:rPr lang="en-US" dirty="0"/>
              <a:t>Approval of a final map, issuance of a building permit</a:t>
            </a:r>
          </a:p>
          <a:p>
            <a:endParaRPr lang="en-US" dirty="0"/>
          </a:p>
        </p:txBody>
      </p:sp>
      <p:sp>
        <p:nvSpPr>
          <p:cNvPr id="6" name="Text Placeholder 5">
            <a:extLst>
              <a:ext uri="{FF2B5EF4-FFF2-40B4-BE49-F238E27FC236}">
                <a16:creationId xmlns:a16="http://schemas.microsoft.com/office/drawing/2014/main" id="{3199A3D4-93D3-40A4-96CB-2F50A87FFFDC}"/>
              </a:ext>
            </a:extLst>
          </p:cNvPr>
          <p:cNvSpPr>
            <a:spLocks noGrp="1"/>
          </p:cNvSpPr>
          <p:nvPr>
            <p:ph type="body" sz="quarter" idx="3"/>
          </p:nvPr>
        </p:nvSpPr>
        <p:spPr/>
        <p:txBody>
          <a:bodyPr/>
          <a:lstStyle/>
          <a:p>
            <a:r>
              <a:rPr lang="en-US" dirty="0"/>
              <a:t>Legislative Act</a:t>
            </a:r>
          </a:p>
        </p:txBody>
      </p:sp>
      <p:sp>
        <p:nvSpPr>
          <p:cNvPr id="10" name="Text Placeholder 9">
            <a:extLst>
              <a:ext uri="{FF2B5EF4-FFF2-40B4-BE49-F238E27FC236}">
                <a16:creationId xmlns:a16="http://schemas.microsoft.com/office/drawing/2014/main" id="{ACAD6C0F-511B-4CF1-B131-44BB73E30121}"/>
              </a:ext>
            </a:extLst>
          </p:cNvPr>
          <p:cNvSpPr>
            <a:spLocks noGrp="1"/>
          </p:cNvSpPr>
          <p:nvPr>
            <p:ph type="body" sz="half" idx="16"/>
          </p:nvPr>
        </p:nvSpPr>
        <p:spPr/>
        <p:txBody>
          <a:bodyPr>
            <a:normAutofit/>
          </a:bodyPr>
          <a:lstStyle/>
          <a:p>
            <a:r>
              <a:rPr lang="en-US" dirty="0"/>
              <a:t>Adopting broad policies governing development, formulation of a rule to be applied in all future cases</a:t>
            </a:r>
          </a:p>
          <a:p>
            <a:r>
              <a:rPr lang="en-US" dirty="0"/>
              <a:t>Subject to CEQA</a:t>
            </a:r>
          </a:p>
          <a:p>
            <a:r>
              <a:rPr lang="en-US" dirty="0"/>
              <a:t>Processed at the Planning Commission and City Council level</a:t>
            </a:r>
          </a:p>
          <a:p>
            <a:r>
              <a:rPr lang="en-US" dirty="0"/>
              <a:t>Public hearing required to gain to gain public input</a:t>
            </a:r>
          </a:p>
          <a:p>
            <a:r>
              <a:rPr lang="en-US" dirty="0"/>
              <a:t>Example:</a:t>
            </a:r>
          </a:p>
          <a:p>
            <a:r>
              <a:rPr lang="en-US" dirty="0"/>
              <a:t>Adoption of zoning code</a:t>
            </a:r>
          </a:p>
          <a:p>
            <a:endParaRPr lang="en-US" dirty="0"/>
          </a:p>
        </p:txBody>
      </p:sp>
      <p:sp>
        <p:nvSpPr>
          <p:cNvPr id="5" name="Content Placeholder 4">
            <a:extLst>
              <a:ext uri="{FF2B5EF4-FFF2-40B4-BE49-F238E27FC236}">
                <a16:creationId xmlns:a16="http://schemas.microsoft.com/office/drawing/2014/main" id="{26380A53-CA05-410B-82A1-212174890573}"/>
              </a:ext>
            </a:extLst>
          </p:cNvPr>
          <p:cNvSpPr>
            <a:spLocks noGrp="1"/>
          </p:cNvSpPr>
          <p:nvPr>
            <p:ph type="body" sz="quarter" idx="13"/>
          </p:nvPr>
        </p:nvSpPr>
        <p:spPr>
          <a:xfrm>
            <a:off x="7124700" y="1729648"/>
            <a:ext cx="3881151" cy="827814"/>
          </a:xfrm>
        </p:spPr>
        <p:txBody>
          <a:bodyPr/>
          <a:lstStyle/>
          <a:p>
            <a:r>
              <a:rPr lang="en-US" dirty="0"/>
              <a:t>Quasi-judicial/ Adjudicatory</a:t>
            </a:r>
          </a:p>
        </p:txBody>
      </p:sp>
      <p:sp>
        <p:nvSpPr>
          <p:cNvPr id="11" name="Text Placeholder 10">
            <a:extLst>
              <a:ext uri="{FF2B5EF4-FFF2-40B4-BE49-F238E27FC236}">
                <a16:creationId xmlns:a16="http://schemas.microsoft.com/office/drawing/2014/main" id="{F708D279-B29A-414B-9B55-F387D19FDBF5}"/>
              </a:ext>
            </a:extLst>
          </p:cNvPr>
          <p:cNvSpPr>
            <a:spLocks noGrp="1"/>
          </p:cNvSpPr>
          <p:nvPr>
            <p:ph type="body" sz="half" idx="17"/>
          </p:nvPr>
        </p:nvSpPr>
        <p:spPr>
          <a:xfrm>
            <a:off x="7124700" y="2667000"/>
            <a:ext cx="3881151" cy="3589338"/>
          </a:xfrm>
        </p:spPr>
        <p:txBody>
          <a:bodyPr>
            <a:normAutofit lnSpcReduction="10000"/>
          </a:bodyPr>
          <a:lstStyle/>
          <a:p>
            <a:r>
              <a:rPr lang="en-US" dirty="0"/>
              <a:t>The application of legislative rules to a specific set of existing facts</a:t>
            </a:r>
          </a:p>
          <a:p>
            <a:r>
              <a:rPr lang="en-US" dirty="0"/>
              <a:t>Subject to CEQA</a:t>
            </a:r>
          </a:p>
          <a:p>
            <a:r>
              <a:rPr lang="en-US" dirty="0"/>
              <a:t>Processed at the Planning Commission</a:t>
            </a:r>
          </a:p>
          <a:p>
            <a:r>
              <a:rPr lang="en-US" dirty="0"/>
              <a:t>Its application generally affects a particular group of citizens more than the public at large</a:t>
            </a:r>
          </a:p>
          <a:p>
            <a:r>
              <a:rPr lang="en-US" dirty="0"/>
              <a:t>Public hearing required to gather evidence</a:t>
            </a:r>
          </a:p>
          <a:p>
            <a:r>
              <a:rPr lang="en-US" dirty="0"/>
              <a:t>Impartial decision maker important</a:t>
            </a:r>
          </a:p>
          <a:p>
            <a:r>
              <a:rPr lang="en-US" dirty="0"/>
              <a:t>Example:</a:t>
            </a:r>
          </a:p>
          <a:p>
            <a:r>
              <a:rPr lang="en-US" dirty="0"/>
              <a:t>Approval/Denial of a CUP, based on the zoning code and General Plan</a:t>
            </a:r>
          </a:p>
          <a:p>
            <a:endParaRPr lang="en-US" dirty="0"/>
          </a:p>
        </p:txBody>
      </p:sp>
      <p:sp>
        <p:nvSpPr>
          <p:cNvPr id="8" name="Title 1">
            <a:extLst>
              <a:ext uri="{FF2B5EF4-FFF2-40B4-BE49-F238E27FC236}">
                <a16:creationId xmlns:a16="http://schemas.microsoft.com/office/drawing/2014/main" id="{69A4D787-8ADE-4555-8733-274EB0D708E8}"/>
              </a:ext>
            </a:extLst>
          </p:cNvPr>
          <p:cNvSpPr>
            <a:spLocks noGrp="1"/>
          </p:cNvSpPr>
          <p:nvPr>
            <p:ph type="title"/>
          </p:nvPr>
        </p:nvSpPr>
        <p:spPr>
          <a:xfrm>
            <a:off x="646111" y="452718"/>
            <a:ext cx="9404723" cy="990492"/>
          </a:xfrm>
        </p:spPr>
        <p:txBody>
          <a:bodyPr/>
          <a:lstStyle/>
          <a:p>
            <a:r>
              <a:rPr lang="en-US" dirty="0"/>
              <a:t>Types of governmental action</a:t>
            </a:r>
            <a:br>
              <a:rPr lang="en-US" dirty="0"/>
            </a:br>
            <a:r>
              <a:rPr lang="en-US" dirty="0"/>
              <a:t>			</a:t>
            </a:r>
            <a:endParaRPr lang="en-US" dirty="0">
              <a:solidFill>
                <a:srgbClr val="FF0000"/>
              </a:solidFill>
            </a:endParaRPr>
          </a:p>
        </p:txBody>
      </p:sp>
    </p:spTree>
    <p:extLst>
      <p:ext uri="{BB962C8B-B14F-4D97-AF65-F5344CB8AC3E}">
        <p14:creationId xmlns:p14="http://schemas.microsoft.com/office/powerpoint/2010/main" val="2125398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EF475-7811-4739-8DD9-4710990DE6A9}"/>
              </a:ext>
            </a:extLst>
          </p:cNvPr>
          <p:cNvSpPr>
            <a:spLocks noGrp="1"/>
          </p:cNvSpPr>
          <p:nvPr>
            <p:ph type="title"/>
          </p:nvPr>
        </p:nvSpPr>
        <p:spPr/>
        <p:txBody>
          <a:bodyPr/>
          <a:lstStyle/>
          <a:p>
            <a:r>
              <a:rPr lang="en-US" dirty="0"/>
              <a:t>Types of governmental action</a:t>
            </a:r>
            <a:br>
              <a:rPr lang="en-US" dirty="0"/>
            </a:br>
            <a:r>
              <a:rPr lang="en-US" dirty="0"/>
              <a:t>			</a:t>
            </a:r>
            <a:r>
              <a:rPr lang="en-US" i="1" dirty="0">
                <a:solidFill>
                  <a:srgbClr val="FF0000"/>
                </a:solidFill>
              </a:rPr>
              <a:t>Legislative actions</a:t>
            </a:r>
            <a:endParaRPr lang="en-US" dirty="0">
              <a:solidFill>
                <a:srgbClr val="FF0000"/>
              </a:solidFill>
            </a:endParaRPr>
          </a:p>
        </p:txBody>
      </p:sp>
      <p:sp>
        <p:nvSpPr>
          <p:cNvPr id="3" name="Content Placeholder 2">
            <a:extLst>
              <a:ext uri="{FF2B5EF4-FFF2-40B4-BE49-F238E27FC236}">
                <a16:creationId xmlns:a16="http://schemas.microsoft.com/office/drawing/2014/main" id="{927FB911-2ACE-4CA3-BDB9-2A4C03E49455}"/>
              </a:ext>
            </a:extLst>
          </p:cNvPr>
          <p:cNvSpPr>
            <a:spLocks noGrp="1"/>
          </p:cNvSpPr>
          <p:nvPr>
            <p:ph idx="1"/>
          </p:nvPr>
        </p:nvSpPr>
        <p:spPr>
          <a:xfrm>
            <a:off x="406400" y="2059708"/>
            <a:ext cx="10982036" cy="4350327"/>
          </a:xfrm>
        </p:spPr>
        <p:txBody>
          <a:bodyPr>
            <a:normAutofit lnSpcReduction="10000"/>
          </a:bodyPr>
          <a:lstStyle/>
          <a:p>
            <a:r>
              <a:rPr lang="en-US" sz="2800" i="1" dirty="0"/>
              <a:t>Legislative actions: </a:t>
            </a:r>
            <a:r>
              <a:rPr lang="en-US" sz="2800" dirty="0"/>
              <a:t>adoption of generally applicable laws or basic policies and include adoption and amendment of general and specific plans and zoning ordinances; enactments by a legislative body that set forth the standards controlling approval of or conditions on individual development projects</a:t>
            </a:r>
          </a:p>
          <a:p>
            <a:pPr lvl="1"/>
            <a:r>
              <a:rPr lang="en-US" dirty="0"/>
              <a:t>Examples of legislative actions include adoption and amendment of general and specific plans and of zoning ordinances</a:t>
            </a:r>
          </a:p>
          <a:p>
            <a:pPr lvl="1"/>
            <a:r>
              <a:rPr lang="en-US" dirty="0"/>
              <a:t>Findings are not generally required</a:t>
            </a:r>
          </a:p>
          <a:p>
            <a:pPr lvl="1"/>
            <a:r>
              <a:rPr lang="en-US" dirty="0"/>
              <a:t>Exception: Findings required for Development Agreement approval and zoning code amendments</a:t>
            </a:r>
          </a:p>
        </p:txBody>
      </p:sp>
    </p:spTree>
    <p:extLst>
      <p:ext uri="{BB962C8B-B14F-4D97-AF65-F5344CB8AC3E}">
        <p14:creationId xmlns:p14="http://schemas.microsoft.com/office/powerpoint/2010/main" val="3968108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F9FCF-94E3-4012-A635-B8060678720F}"/>
              </a:ext>
            </a:extLst>
          </p:cNvPr>
          <p:cNvSpPr>
            <a:spLocks noGrp="1"/>
          </p:cNvSpPr>
          <p:nvPr>
            <p:ph type="title"/>
          </p:nvPr>
        </p:nvSpPr>
        <p:spPr/>
        <p:txBody>
          <a:bodyPr/>
          <a:lstStyle/>
          <a:p>
            <a:r>
              <a:rPr lang="en-US" dirty="0"/>
              <a:t>Types of governmental action</a:t>
            </a:r>
            <a:br>
              <a:rPr lang="en-US" dirty="0"/>
            </a:br>
            <a:r>
              <a:rPr lang="en-US" dirty="0"/>
              <a:t>					</a:t>
            </a:r>
            <a:r>
              <a:rPr lang="en-US" i="1" dirty="0">
                <a:solidFill>
                  <a:srgbClr val="FF0000"/>
                </a:solidFill>
              </a:rPr>
              <a:t>Quasi-judicial</a:t>
            </a:r>
            <a:endParaRPr lang="en-US" dirty="0">
              <a:solidFill>
                <a:srgbClr val="FF0000"/>
              </a:solidFill>
            </a:endParaRPr>
          </a:p>
        </p:txBody>
      </p:sp>
      <p:sp>
        <p:nvSpPr>
          <p:cNvPr id="3" name="Content Placeholder 2">
            <a:extLst>
              <a:ext uri="{FF2B5EF4-FFF2-40B4-BE49-F238E27FC236}">
                <a16:creationId xmlns:a16="http://schemas.microsoft.com/office/drawing/2014/main" id="{77D561B7-5ED0-4FA0-BF55-A2DDA9814FD4}"/>
              </a:ext>
            </a:extLst>
          </p:cNvPr>
          <p:cNvSpPr>
            <a:spLocks noGrp="1"/>
          </p:cNvSpPr>
          <p:nvPr>
            <p:ph idx="1"/>
          </p:nvPr>
        </p:nvSpPr>
        <p:spPr/>
        <p:txBody>
          <a:bodyPr/>
          <a:lstStyle/>
          <a:p>
            <a:r>
              <a:rPr lang="en-US" sz="2800" i="1" dirty="0"/>
              <a:t>Quasi-judicial action</a:t>
            </a:r>
            <a:r>
              <a:rPr lang="en-US" sz="2800" dirty="0"/>
              <a:t> is the application of preexisting laws or standards to a specific project; involves the discretionary approval or denial of permits for individual development projects</a:t>
            </a:r>
            <a:r>
              <a:rPr lang="en-US" dirty="0"/>
              <a:t>, </a:t>
            </a:r>
            <a:r>
              <a:rPr lang="en-US" sz="2800" dirty="0"/>
              <a:t>“court-like”</a:t>
            </a:r>
          </a:p>
          <a:p>
            <a:pPr lvl="1"/>
            <a:r>
              <a:rPr lang="en-US" dirty="0"/>
              <a:t>Examples include use permits, variances, the discretionary imposition of conditions on such approvals, and subdivision tentative map approvals. </a:t>
            </a:r>
          </a:p>
          <a:p>
            <a:pPr lvl="1"/>
            <a:r>
              <a:rPr lang="en-US" dirty="0"/>
              <a:t>Procedural due process requirements generally apply (Notice and hearing) </a:t>
            </a:r>
          </a:p>
          <a:p>
            <a:endParaRPr lang="en-US" dirty="0"/>
          </a:p>
        </p:txBody>
      </p:sp>
    </p:spTree>
    <p:extLst>
      <p:ext uri="{BB962C8B-B14F-4D97-AF65-F5344CB8AC3E}">
        <p14:creationId xmlns:p14="http://schemas.microsoft.com/office/powerpoint/2010/main" val="3475970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C571-1773-4EAD-86D6-AEF3579DD6ED}"/>
              </a:ext>
            </a:extLst>
          </p:cNvPr>
          <p:cNvSpPr>
            <a:spLocks noGrp="1"/>
          </p:cNvSpPr>
          <p:nvPr>
            <p:ph type="title"/>
          </p:nvPr>
        </p:nvSpPr>
        <p:spPr/>
        <p:txBody>
          <a:bodyPr/>
          <a:lstStyle/>
          <a:p>
            <a:r>
              <a:rPr lang="en-US" dirty="0"/>
              <a:t>Public Hearing</a:t>
            </a:r>
          </a:p>
        </p:txBody>
      </p:sp>
      <p:sp>
        <p:nvSpPr>
          <p:cNvPr id="3" name="Content Placeholder 2">
            <a:extLst>
              <a:ext uri="{FF2B5EF4-FFF2-40B4-BE49-F238E27FC236}">
                <a16:creationId xmlns:a16="http://schemas.microsoft.com/office/drawing/2014/main" id="{5FC4699F-95FA-4E49-82B0-617EDE62ADAC}"/>
              </a:ext>
            </a:extLst>
          </p:cNvPr>
          <p:cNvSpPr>
            <a:spLocks noGrp="1"/>
          </p:cNvSpPr>
          <p:nvPr>
            <p:ph idx="1"/>
          </p:nvPr>
        </p:nvSpPr>
        <p:spPr>
          <a:xfrm>
            <a:off x="1103312" y="1330036"/>
            <a:ext cx="8947522" cy="4918363"/>
          </a:xfrm>
        </p:spPr>
        <p:txBody>
          <a:bodyPr>
            <a:normAutofit lnSpcReduction="10000"/>
          </a:bodyPr>
          <a:lstStyle/>
          <a:p>
            <a:r>
              <a:rPr lang="en-US" dirty="0"/>
              <a:t>A public hearing is a type of public meeting </a:t>
            </a:r>
          </a:p>
          <a:p>
            <a:r>
              <a:rPr lang="en-US" dirty="0"/>
              <a:t>Some actions are required to be preceded by a public hearing involving procedural requirements, for example specific noticing, opening the hearing, presentation, discussion, testimony, closing the hearing</a:t>
            </a:r>
          </a:p>
          <a:p>
            <a:pPr marL="0" indent="0">
              <a:buNone/>
            </a:pPr>
            <a:endParaRPr lang="en-US" dirty="0"/>
          </a:p>
          <a:p>
            <a:r>
              <a:rPr lang="en-US" dirty="0"/>
              <a:t>Legislative</a:t>
            </a:r>
          </a:p>
          <a:p>
            <a:pPr lvl="1"/>
            <a:r>
              <a:rPr lang="en-US" dirty="0"/>
              <a:t>General Plan adoption and amendment</a:t>
            </a:r>
          </a:p>
          <a:p>
            <a:pPr lvl="1"/>
            <a:r>
              <a:rPr lang="en-US" dirty="0"/>
              <a:t>Zoning change</a:t>
            </a:r>
          </a:p>
          <a:p>
            <a:pPr marL="0" indent="0">
              <a:buNone/>
            </a:pPr>
            <a:endParaRPr lang="en-US" dirty="0"/>
          </a:p>
          <a:p>
            <a:r>
              <a:rPr lang="en-US" dirty="0"/>
              <a:t>Quasi-judicial</a:t>
            </a:r>
          </a:p>
          <a:p>
            <a:pPr lvl="1"/>
            <a:r>
              <a:rPr lang="en-US" dirty="0"/>
              <a:t>Conditional use permit</a:t>
            </a:r>
          </a:p>
          <a:p>
            <a:pPr lvl="1"/>
            <a:r>
              <a:rPr lang="en-US" dirty="0"/>
              <a:t>Tentative Map for Subdivision</a:t>
            </a:r>
          </a:p>
          <a:p>
            <a:pPr lvl="1"/>
            <a:endParaRPr lang="en-US" dirty="0"/>
          </a:p>
        </p:txBody>
      </p:sp>
    </p:spTree>
    <p:extLst>
      <p:ext uri="{BB962C8B-B14F-4D97-AF65-F5344CB8AC3E}">
        <p14:creationId xmlns:p14="http://schemas.microsoft.com/office/powerpoint/2010/main" val="2405259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421E2-09FB-4863-BA3B-1014779045B6}"/>
              </a:ext>
            </a:extLst>
          </p:cNvPr>
          <p:cNvSpPr>
            <a:spLocks noGrp="1"/>
          </p:cNvSpPr>
          <p:nvPr>
            <p:ph type="title"/>
          </p:nvPr>
        </p:nvSpPr>
        <p:spPr>
          <a:xfrm>
            <a:off x="646111" y="452718"/>
            <a:ext cx="9404723" cy="877318"/>
          </a:xfrm>
        </p:spPr>
        <p:txBody>
          <a:bodyPr/>
          <a:lstStyle/>
          <a:p>
            <a:r>
              <a:rPr lang="en-US" dirty="0"/>
              <a:t>Findings</a:t>
            </a:r>
          </a:p>
        </p:txBody>
      </p:sp>
      <p:sp>
        <p:nvSpPr>
          <p:cNvPr id="3" name="Content Placeholder 2">
            <a:extLst>
              <a:ext uri="{FF2B5EF4-FFF2-40B4-BE49-F238E27FC236}">
                <a16:creationId xmlns:a16="http://schemas.microsoft.com/office/drawing/2014/main" id="{294A3EF4-7B38-4DBB-9710-A75E9256E08F}"/>
              </a:ext>
            </a:extLst>
          </p:cNvPr>
          <p:cNvSpPr>
            <a:spLocks noGrp="1"/>
          </p:cNvSpPr>
          <p:nvPr>
            <p:ph idx="1"/>
          </p:nvPr>
        </p:nvSpPr>
        <p:spPr>
          <a:xfrm>
            <a:off x="803564" y="1330037"/>
            <a:ext cx="10093932" cy="5098472"/>
          </a:xfrm>
        </p:spPr>
        <p:txBody>
          <a:bodyPr>
            <a:noAutofit/>
          </a:bodyPr>
          <a:lstStyle/>
          <a:p>
            <a:r>
              <a:rPr lang="en-US" sz="2200" dirty="0"/>
              <a:t>When are findings required?</a:t>
            </a:r>
          </a:p>
          <a:p>
            <a:pPr lvl="1"/>
            <a:r>
              <a:rPr lang="en-US" sz="2200" dirty="0"/>
              <a:t>Required when acting in a quasi-judicial capacity, and when required by local ordinance or a state statute</a:t>
            </a:r>
          </a:p>
          <a:p>
            <a:pPr lvl="1"/>
            <a:r>
              <a:rPr lang="en-US" sz="2200" dirty="0"/>
              <a:t>Findings are not required for legislative decisions such as zoning ordinances </a:t>
            </a:r>
          </a:p>
          <a:p>
            <a:pPr lvl="1"/>
            <a:r>
              <a:rPr lang="en-US" sz="2200" dirty="0"/>
              <a:t>City’s municipal code requires findings for zoning code amendments</a:t>
            </a:r>
          </a:p>
          <a:p>
            <a:r>
              <a:rPr lang="en-US" sz="2200" dirty="0"/>
              <a:t>Why are findings important?</a:t>
            </a:r>
          </a:p>
          <a:p>
            <a:pPr lvl="1"/>
            <a:r>
              <a:rPr lang="en-US" sz="2200" dirty="0"/>
              <a:t>Findings are the basis for judicial review: Court must scrutinize record and determine whether substantial evidence supports administrative agency's findings and whether these findings support agency's decision</a:t>
            </a:r>
          </a:p>
          <a:p>
            <a:r>
              <a:rPr lang="en-US" sz="2200" dirty="0"/>
              <a:t>Findings must be based on evidence in the record</a:t>
            </a:r>
          </a:p>
        </p:txBody>
      </p:sp>
    </p:spTree>
    <p:extLst>
      <p:ext uri="{BB962C8B-B14F-4D97-AF65-F5344CB8AC3E}">
        <p14:creationId xmlns:p14="http://schemas.microsoft.com/office/powerpoint/2010/main" val="3178739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E4AFA-580B-4986-A55A-9A380E02EE6B}"/>
              </a:ext>
            </a:extLst>
          </p:cNvPr>
          <p:cNvSpPr>
            <a:spLocks noGrp="1"/>
          </p:cNvSpPr>
          <p:nvPr>
            <p:ph type="title"/>
          </p:nvPr>
        </p:nvSpPr>
        <p:spPr>
          <a:xfrm>
            <a:off x="646111" y="452718"/>
            <a:ext cx="9404723" cy="674118"/>
          </a:xfrm>
        </p:spPr>
        <p:txBody>
          <a:bodyPr/>
          <a:lstStyle/>
          <a:p>
            <a:r>
              <a:rPr lang="en-US" dirty="0">
                <a:solidFill>
                  <a:srgbClr val="FF0000"/>
                </a:solidFill>
              </a:rPr>
              <a:t>City’s Power to Regulate Land Use</a:t>
            </a:r>
          </a:p>
        </p:txBody>
      </p:sp>
      <p:sp>
        <p:nvSpPr>
          <p:cNvPr id="3" name="Content Placeholder 2">
            <a:extLst>
              <a:ext uri="{FF2B5EF4-FFF2-40B4-BE49-F238E27FC236}">
                <a16:creationId xmlns:a16="http://schemas.microsoft.com/office/drawing/2014/main" id="{AA3DE01C-C6AA-4BC7-AC23-5A3C966B4224}"/>
              </a:ext>
            </a:extLst>
          </p:cNvPr>
          <p:cNvSpPr>
            <a:spLocks noGrp="1"/>
          </p:cNvSpPr>
          <p:nvPr>
            <p:ph idx="1"/>
          </p:nvPr>
        </p:nvSpPr>
        <p:spPr>
          <a:xfrm>
            <a:off x="711200" y="1126836"/>
            <a:ext cx="10390909" cy="5255491"/>
          </a:xfrm>
        </p:spPr>
        <p:txBody>
          <a:bodyPr>
            <a:normAutofit lnSpcReduction="10000"/>
          </a:bodyPr>
          <a:lstStyle/>
          <a:p>
            <a:r>
              <a:rPr lang="en-US" sz="2800" dirty="0"/>
              <a:t>Land use and zoning regulations are derivative of a City’s general police power.</a:t>
            </a:r>
          </a:p>
          <a:p>
            <a:r>
              <a:rPr lang="en-US" sz="2800" dirty="0"/>
              <a:t>Power to protect the public health, safety and welfare of its residents.</a:t>
            </a:r>
          </a:p>
          <a:p>
            <a:r>
              <a:rPr lang="en-US" sz="2800" dirty="0"/>
              <a:t>“A county or city may make and enforce within its limits all local, police, sanitary, and other ordinances and regulations not in conflict with general laws.” Cal. Const. at. XI, section 7.</a:t>
            </a:r>
          </a:p>
          <a:p>
            <a:r>
              <a:rPr lang="en-US" sz="2800" dirty="0"/>
              <a:t>Primary responsibility for making land use and planning decisions rests with the mayor and city council members.</a:t>
            </a:r>
          </a:p>
          <a:p>
            <a:r>
              <a:rPr lang="en-US" sz="2800" dirty="0"/>
              <a:t>May delegate some functions to staff or advisory bodies, such as Planning Commission</a:t>
            </a:r>
          </a:p>
          <a:p>
            <a:endParaRPr lang="en-US" dirty="0"/>
          </a:p>
        </p:txBody>
      </p:sp>
    </p:spTree>
    <p:extLst>
      <p:ext uri="{BB962C8B-B14F-4D97-AF65-F5344CB8AC3E}">
        <p14:creationId xmlns:p14="http://schemas.microsoft.com/office/powerpoint/2010/main" val="3737386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76DB34-CE34-5DC3-2C20-5D00FBFBC09C}"/>
              </a:ext>
            </a:extLst>
          </p:cNvPr>
          <p:cNvSpPr>
            <a:spLocks noGrp="1"/>
          </p:cNvSpPr>
          <p:nvPr>
            <p:ph type="ctrTitle"/>
          </p:nvPr>
        </p:nvSpPr>
        <p:spPr/>
        <p:txBody>
          <a:bodyPr/>
          <a:lstStyle/>
          <a:p>
            <a:pPr algn="ctr"/>
            <a:r>
              <a:rPr lang="en-US" dirty="0"/>
              <a:t>Notice</a:t>
            </a:r>
          </a:p>
        </p:txBody>
      </p:sp>
      <p:sp>
        <p:nvSpPr>
          <p:cNvPr id="5" name="Subtitle 4">
            <a:extLst>
              <a:ext uri="{FF2B5EF4-FFF2-40B4-BE49-F238E27FC236}">
                <a16:creationId xmlns:a16="http://schemas.microsoft.com/office/drawing/2014/main" id="{EE83FB60-B9CF-F265-E208-0B5836C0FA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12698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2252F-42E8-48EC-A99A-3E68F1920107}"/>
              </a:ext>
            </a:extLst>
          </p:cNvPr>
          <p:cNvSpPr>
            <a:spLocks noGrp="1"/>
          </p:cNvSpPr>
          <p:nvPr>
            <p:ph type="title"/>
          </p:nvPr>
        </p:nvSpPr>
        <p:spPr/>
        <p:txBody>
          <a:bodyPr/>
          <a:lstStyle/>
          <a:p>
            <a:r>
              <a:rPr lang="en-US" sz="3600" dirty="0">
                <a:effectLst>
                  <a:glow rad="127000">
                    <a:schemeClr val="accent1"/>
                  </a:glow>
                </a:effectLst>
              </a:rPr>
              <a:t>Public Noticing Requirements – State Law</a:t>
            </a:r>
            <a:br>
              <a:rPr lang="en-US" sz="3600" dirty="0"/>
            </a:br>
            <a:endParaRPr lang="en-US" sz="3600" dirty="0"/>
          </a:p>
        </p:txBody>
      </p:sp>
      <p:sp>
        <p:nvSpPr>
          <p:cNvPr id="3" name="Content Placeholder 2">
            <a:extLst>
              <a:ext uri="{FF2B5EF4-FFF2-40B4-BE49-F238E27FC236}">
                <a16:creationId xmlns:a16="http://schemas.microsoft.com/office/drawing/2014/main" id="{482626CF-8433-4E64-819C-D9C799865FFD}"/>
              </a:ext>
            </a:extLst>
          </p:cNvPr>
          <p:cNvSpPr>
            <a:spLocks noGrp="1"/>
          </p:cNvSpPr>
          <p:nvPr>
            <p:ph idx="1"/>
          </p:nvPr>
        </p:nvSpPr>
        <p:spPr>
          <a:xfrm>
            <a:off x="787078" y="1307940"/>
            <a:ext cx="10914927" cy="5347504"/>
          </a:xfrm>
        </p:spPr>
        <p:txBody>
          <a:bodyPr>
            <a:normAutofit lnSpcReduction="10000"/>
          </a:bodyPr>
          <a:lstStyle/>
          <a:p>
            <a:r>
              <a:rPr lang="en-US" dirty="0"/>
              <a:t>Depending on the nature of the action - At least 10 days prior to the hearing :</a:t>
            </a:r>
          </a:p>
          <a:p>
            <a:pPr lvl="1"/>
            <a:r>
              <a:rPr lang="en-US" dirty="0"/>
              <a:t>Notice shall be published one time in at least one newspaper of general circulation within the jurisdiction of the local agency which is conducting the proceeding (Govt. Code §65090)</a:t>
            </a:r>
          </a:p>
          <a:p>
            <a:pPr lvl="1"/>
            <a:r>
              <a:rPr lang="en-US" dirty="0"/>
              <a:t>Mailed or delivered to the owner of the subject real property as shown on the latest equalized assessment roll (Govt. Code §65091)</a:t>
            </a:r>
          </a:p>
          <a:p>
            <a:pPr lvl="1"/>
            <a:r>
              <a:rPr lang="en-US" dirty="0"/>
              <a:t>Mailed or delivered to all owners of real property as shown on the latest equalized assessment roll within 300 feet of the real property that is the subject of the hearing. (Govt. Code §65091)[Note exception if over 1000 property owners]</a:t>
            </a:r>
          </a:p>
          <a:p>
            <a:pPr lvl="1"/>
            <a:r>
              <a:rPr lang="en-US" dirty="0"/>
              <a:t>Mailed or delivered to each local agency expected to provide water, sewage, streets, roads, schools, or other essential facilities or services to the project, whose ability to provide those facilities and services may be significantly affected. . (Govt. Code §65091)</a:t>
            </a:r>
          </a:p>
          <a:p>
            <a:pPr marL="283464" lvl="1"/>
            <a:r>
              <a:rPr lang="en-US" dirty="0"/>
              <a:t>The notice shall also be mailed or delivered to any person who has filed a written request for notice (and paid a fee) with either the clerk of the governing body or with any other person designated by the governing body to receive these requests.</a:t>
            </a:r>
          </a:p>
          <a:p>
            <a:pPr marL="283464" lvl="1"/>
            <a:r>
              <a:rPr lang="en-US" dirty="0"/>
              <a:t>Failure to receive notice does not constitute grounds for any court to invalidate the actions of a local agency for which the notice was given.</a:t>
            </a:r>
          </a:p>
        </p:txBody>
      </p:sp>
    </p:spTree>
    <p:extLst>
      <p:ext uri="{BB962C8B-B14F-4D97-AF65-F5344CB8AC3E}">
        <p14:creationId xmlns:p14="http://schemas.microsoft.com/office/powerpoint/2010/main" val="702294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9CB2F-C14E-417B-8313-A19C81A3DC30}"/>
              </a:ext>
            </a:extLst>
          </p:cNvPr>
          <p:cNvSpPr>
            <a:spLocks noGrp="1"/>
          </p:cNvSpPr>
          <p:nvPr>
            <p:ph type="title"/>
          </p:nvPr>
        </p:nvSpPr>
        <p:spPr>
          <a:xfrm>
            <a:off x="276225" y="452718"/>
            <a:ext cx="11334750" cy="776008"/>
          </a:xfrm>
        </p:spPr>
        <p:txBody>
          <a:bodyPr/>
          <a:lstStyle/>
          <a:p>
            <a:r>
              <a:rPr lang="en-US" sz="3200" dirty="0"/>
              <a:t>Public Noticing - Morgan Hill MuniCode §18.104.090</a:t>
            </a:r>
          </a:p>
        </p:txBody>
      </p:sp>
      <p:sp>
        <p:nvSpPr>
          <p:cNvPr id="3" name="Content Placeholder 2">
            <a:extLst>
              <a:ext uri="{FF2B5EF4-FFF2-40B4-BE49-F238E27FC236}">
                <a16:creationId xmlns:a16="http://schemas.microsoft.com/office/drawing/2014/main" id="{87BA9769-548A-4F3B-99F6-5CFEAC52C594}"/>
              </a:ext>
            </a:extLst>
          </p:cNvPr>
          <p:cNvSpPr>
            <a:spLocks noGrp="1"/>
          </p:cNvSpPr>
          <p:nvPr>
            <p:ph idx="1"/>
          </p:nvPr>
        </p:nvSpPr>
        <p:spPr>
          <a:xfrm>
            <a:off x="949124" y="1228726"/>
            <a:ext cx="9100729" cy="5019674"/>
          </a:xfrm>
        </p:spPr>
        <p:txBody>
          <a:bodyPr>
            <a:normAutofit/>
          </a:bodyPr>
          <a:lstStyle/>
          <a:p>
            <a:r>
              <a:rPr lang="en-US" dirty="0"/>
              <a:t>Notice pursuant to 65090 for General Plan adoption, General Plan amendments, zoning ordinances and zoning ordinance amendments. (Publish in a newspaper 10 days before hearing)</a:t>
            </a:r>
          </a:p>
          <a:p>
            <a:r>
              <a:rPr lang="en-US" dirty="0"/>
              <a:t>Notice pursuant to 65091 for CUP and variances (Publish in a newspaper 10 days before hearing and mailed or delivered at least 10 days prior to the hearing to all owners of real property as shown on the latest equalized assessment roll within 300 feet of the real property that is the subject of the hearing)</a:t>
            </a:r>
          </a:p>
          <a:p>
            <a:r>
              <a:rPr lang="en-US" dirty="0"/>
              <a:t>Notice pursuant to both 65090 and 65091 for General Plan, General Plan amendment, zoning ordinance, and zoning ordinance amendment proposals that would affect the permitted uses or intensity of uses of real property</a:t>
            </a:r>
          </a:p>
          <a:p>
            <a:r>
              <a:rPr lang="en-US" dirty="0"/>
              <a:t>Posting on site for zoning map amendments</a:t>
            </a:r>
          </a:p>
          <a:p>
            <a:r>
              <a:rPr lang="en-US" dirty="0"/>
              <a:t>City frequently provides notice beyond that required by State law</a:t>
            </a:r>
          </a:p>
          <a:p>
            <a:endParaRPr lang="en-US" dirty="0"/>
          </a:p>
        </p:txBody>
      </p:sp>
    </p:spTree>
    <p:extLst>
      <p:ext uri="{BB962C8B-B14F-4D97-AF65-F5344CB8AC3E}">
        <p14:creationId xmlns:p14="http://schemas.microsoft.com/office/powerpoint/2010/main" val="1461924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9646B-2EE4-4D2A-B638-6CFA1585DFC1}"/>
              </a:ext>
            </a:extLst>
          </p:cNvPr>
          <p:cNvSpPr>
            <a:spLocks noGrp="1"/>
          </p:cNvSpPr>
          <p:nvPr>
            <p:ph type="title"/>
          </p:nvPr>
        </p:nvSpPr>
        <p:spPr>
          <a:xfrm>
            <a:off x="646111" y="452718"/>
            <a:ext cx="9404723" cy="918882"/>
          </a:xfrm>
        </p:spPr>
        <p:txBody>
          <a:bodyPr/>
          <a:lstStyle/>
          <a:p>
            <a:r>
              <a:rPr lang="en-US" dirty="0"/>
              <a:t>Contents of Notice</a:t>
            </a:r>
          </a:p>
        </p:txBody>
      </p:sp>
      <p:sp>
        <p:nvSpPr>
          <p:cNvPr id="3" name="Content Placeholder 2">
            <a:extLst>
              <a:ext uri="{FF2B5EF4-FFF2-40B4-BE49-F238E27FC236}">
                <a16:creationId xmlns:a16="http://schemas.microsoft.com/office/drawing/2014/main" id="{18357DE9-1FA2-4A92-B6D5-CEEBD7D3ED28}"/>
              </a:ext>
            </a:extLst>
          </p:cNvPr>
          <p:cNvSpPr>
            <a:spLocks noGrp="1"/>
          </p:cNvSpPr>
          <p:nvPr>
            <p:ph idx="1"/>
          </p:nvPr>
        </p:nvSpPr>
        <p:spPr>
          <a:xfrm>
            <a:off x="1103312" y="2052919"/>
            <a:ext cx="8946541" cy="3443756"/>
          </a:xfrm>
        </p:spPr>
        <p:txBody>
          <a:bodyPr>
            <a:normAutofit/>
          </a:bodyPr>
          <a:lstStyle/>
          <a:p>
            <a:r>
              <a:rPr lang="en-US" sz="2800" dirty="0"/>
              <a:t>The date, time, and place of a public hearing, </a:t>
            </a:r>
          </a:p>
          <a:p>
            <a:r>
              <a:rPr lang="en-US" sz="2800" dirty="0"/>
              <a:t>The identity of the hearing body or officer, </a:t>
            </a:r>
          </a:p>
          <a:p>
            <a:r>
              <a:rPr lang="en-US" sz="2800" dirty="0"/>
              <a:t>A general explanation of the matter to be considered, and </a:t>
            </a:r>
          </a:p>
          <a:p>
            <a:r>
              <a:rPr lang="en-US" sz="2800" dirty="0"/>
              <a:t>A general description, in text or by diagram, of the location of the real property</a:t>
            </a:r>
          </a:p>
        </p:txBody>
      </p:sp>
      <p:sp>
        <p:nvSpPr>
          <p:cNvPr id="4" name="TextBox 3">
            <a:extLst>
              <a:ext uri="{FF2B5EF4-FFF2-40B4-BE49-F238E27FC236}">
                <a16:creationId xmlns:a16="http://schemas.microsoft.com/office/drawing/2014/main" id="{CB11BB34-2069-4755-8ABF-7EA9F4ED238B}"/>
              </a:ext>
            </a:extLst>
          </p:cNvPr>
          <p:cNvSpPr txBox="1"/>
          <p:nvPr/>
        </p:nvSpPr>
        <p:spPr>
          <a:xfrm>
            <a:off x="646111" y="5959011"/>
            <a:ext cx="2367956" cy="369332"/>
          </a:xfrm>
          <a:prstGeom prst="rect">
            <a:avLst/>
          </a:prstGeom>
          <a:noFill/>
        </p:spPr>
        <p:txBody>
          <a:bodyPr wrap="none" rtlCol="0">
            <a:spAutoFit/>
          </a:bodyPr>
          <a:lstStyle/>
          <a:p>
            <a:r>
              <a:rPr lang="en-US" dirty="0"/>
              <a:t>Govt. Code §65094</a:t>
            </a:r>
          </a:p>
        </p:txBody>
      </p:sp>
    </p:spTree>
    <p:extLst>
      <p:ext uri="{BB962C8B-B14F-4D97-AF65-F5344CB8AC3E}">
        <p14:creationId xmlns:p14="http://schemas.microsoft.com/office/powerpoint/2010/main" val="2334715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DDED8-DA91-4B06-BC71-7BB3AD03FAF4}"/>
              </a:ext>
            </a:extLst>
          </p:cNvPr>
          <p:cNvSpPr>
            <a:spLocks noGrp="1"/>
          </p:cNvSpPr>
          <p:nvPr>
            <p:ph type="title"/>
          </p:nvPr>
        </p:nvSpPr>
        <p:spPr/>
        <p:txBody>
          <a:bodyPr/>
          <a:lstStyle/>
          <a:p>
            <a:r>
              <a:rPr lang="en-US" dirty="0"/>
              <a:t>Language in notices</a:t>
            </a:r>
          </a:p>
        </p:txBody>
      </p:sp>
      <p:sp>
        <p:nvSpPr>
          <p:cNvPr id="3" name="Content Placeholder 2">
            <a:extLst>
              <a:ext uri="{FF2B5EF4-FFF2-40B4-BE49-F238E27FC236}">
                <a16:creationId xmlns:a16="http://schemas.microsoft.com/office/drawing/2014/main" id="{58E1D454-69B9-49F5-97AC-1045E2ADCE6C}"/>
              </a:ext>
            </a:extLst>
          </p:cNvPr>
          <p:cNvSpPr>
            <a:spLocks noGrp="1"/>
          </p:cNvSpPr>
          <p:nvPr>
            <p:ph idx="1"/>
          </p:nvPr>
        </p:nvSpPr>
        <p:spPr/>
        <p:txBody>
          <a:bodyPr/>
          <a:lstStyle/>
          <a:p>
            <a:r>
              <a:rPr lang="en-US" dirty="0"/>
              <a:t>“If you challenge the (nature of the proposed action) in court, you may be limited to raising only those issues you or someone else raised at the public hearing described in this notice, or in written correspondence delivered to the (public entity conducting the hearing) at, or prior to, the public hearing.”</a:t>
            </a:r>
          </a:p>
          <a:p>
            <a:endParaRPr lang="en-US" dirty="0"/>
          </a:p>
          <a:p>
            <a:r>
              <a:rPr lang="en-US" dirty="0"/>
              <a:t>This is to inform the public that they must submit comments at one of the public hearings or in writing to be allowed to challenge the action.</a:t>
            </a:r>
          </a:p>
        </p:txBody>
      </p:sp>
    </p:spTree>
    <p:extLst>
      <p:ext uri="{BB962C8B-B14F-4D97-AF65-F5344CB8AC3E}">
        <p14:creationId xmlns:p14="http://schemas.microsoft.com/office/powerpoint/2010/main" val="2889263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2BBBF-9FE6-4505-9E73-2962CCFB91E1}"/>
              </a:ext>
            </a:extLst>
          </p:cNvPr>
          <p:cNvSpPr>
            <a:spLocks noGrp="1"/>
          </p:cNvSpPr>
          <p:nvPr>
            <p:ph type="title"/>
          </p:nvPr>
        </p:nvSpPr>
        <p:spPr>
          <a:xfrm>
            <a:off x="646111" y="452718"/>
            <a:ext cx="9404723" cy="899832"/>
          </a:xfrm>
        </p:spPr>
        <p:txBody>
          <a:bodyPr/>
          <a:lstStyle/>
          <a:p>
            <a:r>
              <a:rPr lang="en-US" dirty="0"/>
              <a:t>Mutual Exemptions from Permits</a:t>
            </a:r>
          </a:p>
        </p:txBody>
      </p:sp>
      <p:sp>
        <p:nvSpPr>
          <p:cNvPr id="3" name="Content Placeholder 2">
            <a:extLst>
              <a:ext uri="{FF2B5EF4-FFF2-40B4-BE49-F238E27FC236}">
                <a16:creationId xmlns:a16="http://schemas.microsoft.com/office/drawing/2014/main" id="{F991CF62-0D22-45B0-80EA-76174D7648C3}"/>
              </a:ext>
            </a:extLst>
          </p:cNvPr>
          <p:cNvSpPr>
            <a:spLocks noGrp="1"/>
          </p:cNvSpPr>
          <p:nvPr>
            <p:ph idx="1"/>
          </p:nvPr>
        </p:nvSpPr>
        <p:spPr>
          <a:xfrm>
            <a:off x="723900" y="1419226"/>
            <a:ext cx="9325953" cy="4829174"/>
          </a:xfrm>
        </p:spPr>
        <p:txBody>
          <a:bodyPr/>
          <a:lstStyle/>
          <a:p>
            <a:r>
              <a:rPr lang="en-US" sz="2400" dirty="0"/>
              <a:t>Cities and counties are exempt from each other's building and zoning regulations</a:t>
            </a:r>
          </a:p>
          <a:p>
            <a:r>
              <a:rPr lang="en-US" sz="2400" dirty="0"/>
              <a:t>Proprietary versus governmental functions</a:t>
            </a:r>
          </a:p>
          <a:p>
            <a:r>
              <a:rPr lang="en-US" sz="2400" dirty="0"/>
              <a:t>Courts have barred local regulation of state entities engaged in governmental activities, but they have allowed local regulation of state entities engaged in proprietary activities:</a:t>
            </a:r>
          </a:p>
          <a:p>
            <a:pPr lvl="1"/>
            <a:r>
              <a:rPr lang="en-US" sz="2400" dirty="0"/>
              <a:t>Leasing real property to a circus is “revenue-producing activity” that had “no relation to the governmental functions of the university”  </a:t>
            </a:r>
          </a:p>
          <a:p>
            <a:endParaRPr lang="en-US" dirty="0"/>
          </a:p>
        </p:txBody>
      </p:sp>
    </p:spTree>
    <p:extLst>
      <p:ext uri="{BB962C8B-B14F-4D97-AF65-F5344CB8AC3E}">
        <p14:creationId xmlns:p14="http://schemas.microsoft.com/office/powerpoint/2010/main" val="148730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A3E0E-2A45-4077-A818-6E18D51DEB5D}"/>
              </a:ext>
            </a:extLst>
          </p:cNvPr>
          <p:cNvSpPr>
            <a:spLocks noGrp="1"/>
          </p:cNvSpPr>
          <p:nvPr>
            <p:ph type="title"/>
          </p:nvPr>
        </p:nvSpPr>
        <p:spPr/>
        <p:txBody>
          <a:bodyPr/>
          <a:lstStyle/>
          <a:p>
            <a:pPr algn="ctr"/>
            <a:r>
              <a:rPr lang="en-US" dirty="0"/>
              <a:t>California Environmental Quality Act (“CEQA”)</a:t>
            </a:r>
          </a:p>
        </p:txBody>
      </p:sp>
      <p:sp>
        <p:nvSpPr>
          <p:cNvPr id="3" name="Content Placeholder 2">
            <a:extLst>
              <a:ext uri="{FF2B5EF4-FFF2-40B4-BE49-F238E27FC236}">
                <a16:creationId xmlns:a16="http://schemas.microsoft.com/office/drawing/2014/main" id="{6BC0FB1C-6A5A-4D32-B0D0-65573CBD580A}"/>
              </a:ext>
            </a:extLst>
          </p:cNvPr>
          <p:cNvSpPr>
            <a:spLocks noGrp="1"/>
          </p:cNvSpPr>
          <p:nvPr>
            <p:ph idx="1"/>
          </p:nvPr>
        </p:nvSpPr>
        <p:spPr>
          <a:xfrm>
            <a:off x="972273" y="2708477"/>
            <a:ext cx="10058400" cy="2592394"/>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en-US" sz="3200" dirty="0"/>
              <a:t>CEQA requires that the City consider the environmental consequences of its actions before approving plans or polices or otherwise committing to a course of action on a project.</a:t>
            </a:r>
          </a:p>
          <a:p>
            <a:pPr marL="0" indent="0">
              <a:buNone/>
            </a:pPr>
            <a:endParaRPr lang="en-US" dirty="0"/>
          </a:p>
        </p:txBody>
      </p:sp>
    </p:spTree>
    <p:extLst>
      <p:ext uri="{BB962C8B-B14F-4D97-AF65-F5344CB8AC3E}">
        <p14:creationId xmlns:p14="http://schemas.microsoft.com/office/powerpoint/2010/main" val="565211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7481-CCCF-47CA-B7E4-25B38818F0EE}"/>
              </a:ext>
            </a:extLst>
          </p:cNvPr>
          <p:cNvSpPr>
            <a:spLocks noGrp="1"/>
          </p:cNvSpPr>
          <p:nvPr>
            <p:ph type="title"/>
          </p:nvPr>
        </p:nvSpPr>
        <p:spPr>
          <a:xfrm>
            <a:off x="646111" y="452718"/>
            <a:ext cx="9404723" cy="928407"/>
          </a:xfrm>
        </p:spPr>
        <p:txBody>
          <a:bodyPr/>
          <a:lstStyle/>
          <a:p>
            <a:r>
              <a:rPr lang="en-US" dirty="0">
                <a:solidFill>
                  <a:srgbClr val="FF0000"/>
                </a:solidFill>
              </a:rPr>
              <a:t>What is a Project?</a:t>
            </a:r>
          </a:p>
        </p:txBody>
      </p:sp>
      <p:sp>
        <p:nvSpPr>
          <p:cNvPr id="3" name="Content Placeholder 2">
            <a:extLst>
              <a:ext uri="{FF2B5EF4-FFF2-40B4-BE49-F238E27FC236}">
                <a16:creationId xmlns:a16="http://schemas.microsoft.com/office/drawing/2014/main" id="{839FD8A6-1C13-497E-B74D-6A9A6184D8DD}"/>
              </a:ext>
            </a:extLst>
          </p:cNvPr>
          <p:cNvSpPr>
            <a:spLocks noGrp="1"/>
          </p:cNvSpPr>
          <p:nvPr>
            <p:ph idx="1"/>
          </p:nvPr>
        </p:nvSpPr>
        <p:spPr>
          <a:xfrm>
            <a:off x="923636" y="1560946"/>
            <a:ext cx="9126217" cy="4687454"/>
          </a:xfrm>
        </p:spPr>
        <p:txBody>
          <a:bodyPr/>
          <a:lstStyle/>
          <a:p>
            <a:pPr marL="0" indent="0">
              <a:buNone/>
            </a:pPr>
            <a:r>
              <a:rPr lang="en-US" sz="2800" dirty="0"/>
              <a:t>Project means any activity that has the potential to cause a direct or reasonably foreseeable indirect physical change in the environment and</a:t>
            </a:r>
          </a:p>
          <a:p>
            <a:pPr lvl="1"/>
            <a:r>
              <a:rPr lang="en-US" sz="2800" dirty="0"/>
              <a:t>Is directly undertaken by a public agency;</a:t>
            </a:r>
          </a:p>
          <a:p>
            <a:pPr lvl="1"/>
            <a:r>
              <a:rPr lang="en-US" sz="2800" dirty="0"/>
              <a:t>Receives financial assistance from a public agency; or</a:t>
            </a:r>
          </a:p>
          <a:p>
            <a:pPr lvl="1"/>
            <a:r>
              <a:rPr lang="en-US" sz="2800" b="1" dirty="0"/>
              <a:t>Involves the issuance of a lease, permit, license, certificate, or other entitlement for use by a public agency</a:t>
            </a:r>
          </a:p>
          <a:p>
            <a:endParaRPr lang="en-US" dirty="0"/>
          </a:p>
        </p:txBody>
      </p:sp>
    </p:spTree>
    <p:extLst>
      <p:ext uri="{BB962C8B-B14F-4D97-AF65-F5344CB8AC3E}">
        <p14:creationId xmlns:p14="http://schemas.microsoft.com/office/powerpoint/2010/main" val="17129031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0E2F2-D14D-4A50-B60A-F554BBDCCB4C}"/>
              </a:ext>
            </a:extLst>
          </p:cNvPr>
          <p:cNvSpPr>
            <a:spLocks noGrp="1"/>
          </p:cNvSpPr>
          <p:nvPr>
            <p:ph type="title"/>
          </p:nvPr>
        </p:nvSpPr>
        <p:spPr/>
        <p:txBody>
          <a:bodyPr/>
          <a:lstStyle/>
          <a:p>
            <a:r>
              <a:rPr lang="en-US" dirty="0">
                <a:solidFill>
                  <a:srgbClr val="FF0000"/>
                </a:solidFill>
              </a:rPr>
              <a:t>Lead Agency </a:t>
            </a:r>
          </a:p>
        </p:txBody>
      </p:sp>
      <p:sp>
        <p:nvSpPr>
          <p:cNvPr id="3" name="Content Placeholder 2">
            <a:extLst>
              <a:ext uri="{FF2B5EF4-FFF2-40B4-BE49-F238E27FC236}">
                <a16:creationId xmlns:a16="http://schemas.microsoft.com/office/drawing/2014/main" id="{6697CC2B-7561-4482-9E96-DC66C2B326CB}"/>
              </a:ext>
            </a:extLst>
          </p:cNvPr>
          <p:cNvSpPr>
            <a:spLocks noGrp="1"/>
          </p:cNvSpPr>
          <p:nvPr>
            <p:ph idx="1"/>
          </p:nvPr>
        </p:nvSpPr>
        <p:spPr/>
        <p:txBody>
          <a:bodyPr/>
          <a:lstStyle/>
          <a:p>
            <a:r>
              <a:rPr lang="en-US" sz="3200" dirty="0"/>
              <a:t>Lead Agency means the public agency that has the principal responsibility for carrying out or approving a proposed project.</a:t>
            </a:r>
          </a:p>
          <a:p>
            <a:endParaRPr lang="en-US" dirty="0"/>
          </a:p>
        </p:txBody>
      </p:sp>
    </p:spTree>
    <p:extLst>
      <p:ext uri="{BB962C8B-B14F-4D97-AF65-F5344CB8AC3E}">
        <p14:creationId xmlns:p14="http://schemas.microsoft.com/office/powerpoint/2010/main" val="1232735536"/>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3D626-E554-4789-A262-5ECB09251C64}"/>
              </a:ext>
            </a:extLst>
          </p:cNvPr>
          <p:cNvSpPr>
            <a:spLocks noGrp="1"/>
          </p:cNvSpPr>
          <p:nvPr>
            <p:ph type="title"/>
          </p:nvPr>
        </p:nvSpPr>
        <p:spPr/>
        <p:txBody>
          <a:bodyPr anchor="ctr">
            <a:normAutofit/>
          </a:bodyPr>
          <a:lstStyle/>
          <a:p>
            <a:pPr algn="ctr"/>
            <a:r>
              <a:rPr lang="en-US" dirty="0">
                <a:solidFill>
                  <a:srgbClr val="FF0000"/>
                </a:solidFill>
              </a:rPr>
              <a:t>Responsible Agency</a:t>
            </a:r>
          </a:p>
        </p:txBody>
      </p:sp>
      <p:sp>
        <p:nvSpPr>
          <p:cNvPr id="3" name="Content Placeholder 2">
            <a:extLst>
              <a:ext uri="{FF2B5EF4-FFF2-40B4-BE49-F238E27FC236}">
                <a16:creationId xmlns:a16="http://schemas.microsoft.com/office/drawing/2014/main" id="{0A2F16FA-7F15-4CD4-AB2B-D96EFA94BBF5}"/>
              </a:ext>
            </a:extLst>
          </p:cNvPr>
          <p:cNvSpPr>
            <a:spLocks noGrp="1"/>
          </p:cNvSpPr>
          <p:nvPr>
            <p:ph idx="1"/>
          </p:nvPr>
        </p:nvSpPr>
        <p:spPr>
          <a:xfrm>
            <a:off x="1028700" y="1533526"/>
            <a:ext cx="10220325" cy="5019674"/>
          </a:xfrm>
        </p:spPr>
        <p:txBody>
          <a:bodyPr anchor="ctr">
            <a:normAutofit/>
          </a:bodyPr>
          <a:lstStyle/>
          <a:p>
            <a:pPr>
              <a:lnSpc>
                <a:spcPct val="90000"/>
              </a:lnSpc>
            </a:pPr>
            <a:r>
              <a:rPr lang="en-US" sz="2400" dirty="0"/>
              <a:t>Responsible Agency means a public agency other than the lead agency that has responsibility for carrying out or approving the project.</a:t>
            </a:r>
          </a:p>
          <a:p>
            <a:pPr lvl="1">
              <a:lnSpc>
                <a:spcPct val="90000"/>
              </a:lnSpc>
            </a:pPr>
            <a:r>
              <a:rPr lang="en-US" sz="2000" dirty="0"/>
              <a:t>Role as responsible agency is different than role as lead agency.  </a:t>
            </a:r>
          </a:p>
          <a:p>
            <a:pPr lvl="2">
              <a:lnSpc>
                <a:spcPct val="90000"/>
              </a:lnSpc>
            </a:pPr>
            <a:r>
              <a:rPr lang="en-US" sz="2000" dirty="0"/>
              <a:t>Timely respond to lead agency requests for information or comments during environmental review process</a:t>
            </a:r>
          </a:p>
          <a:p>
            <a:pPr lvl="2">
              <a:lnSpc>
                <a:spcPct val="90000"/>
              </a:lnSpc>
            </a:pPr>
            <a:r>
              <a:rPr lang="en-US" sz="2000" dirty="0"/>
              <a:t>Approving or acting on proposed project </a:t>
            </a:r>
          </a:p>
          <a:p>
            <a:pPr lvl="1">
              <a:lnSpc>
                <a:spcPct val="90000"/>
              </a:lnSpc>
            </a:pPr>
            <a:r>
              <a:rPr lang="en-US" sz="2000" dirty="0"/>
              <a:t>Review and consider environmental review performed by lead agency</a:t>
            </a:r>
          </a:p>
          <a:p>
            <a:pPr lvl="1">
              <a:lnSpc>
                <a:spcPct val="90000"/>
              </a:lnSpc>
            </a:pPr>
            <a:r>
              <a:rPr lang="en-US" sz="2000" dirty="0"/>
              <a:t>Responsible Agency bound by Lead Agency determination to prepare an EIR, MND or ND unless challenged through litigation – EIR or ND is presumed valid</a:t>
            </a:r>
          </a:p>
          <a:p>
            <a:pPr lvl="1">
              <a:lnSpc>
                <a:spcPct val="90000"/>
              </a:lnSpc>
            </a:pPr>
            <a:r>
              <a:rPr lang="en-US" sz="2000" dirty="0"/>
              <a:t>Add mitigation measures related to portion of project for which City is issuing permit if necessary</a:t>
            </a:r>
          </a:p>
        </p:txBody>
      </p:sp>
    </p:spTree>
    <p:extLst>
      <p:ext uri="{BB962C8B-B14F-4D97-AF65-F5344CB8AC3E}">
        <p14:creationId xmlns:p14="http://schemas.microsoft.com/office/powerpoint/2010/main" val="599467262"/>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B8A32B3-31F9-1DE4-7E31-920F070FF9FE}"/>
              </a:ext>
            </a:extLst>
          </p:cNvPr>
          <p:cNvSpPr>
            <a:spLocks noGrp="1"/>
          </p:cNvSpPr>
          <p:nvPr>
            <p:ph type="ctrTitle"/>
          </p:nvPr>
        </p:nvSpPr>
        <p:spPr>
          <a:xfrm>
            <a:off x="1154954" y="1447800"/>
            <a:ext cx="10494739" cy="3329581"/>
          </a:xfrm>
        </p:spPr>
        <p:txBody>
          <a:bodyPr/>
          <a:lstStyle/>
          <a:p>
            <a:pPr algn="ctr"/>
            <a:r>
              <a:rPr lang="en-US" dirty="0"/>
              <a:t>Planning Commission’s Role</a:t>
            </a:r>
          </a:p>
        </p:txBody>
      </p:sp>
      <p:sp>
        <p:nvSpPr>
          <p:cNvPr id="8" name="Subtitle 7">
            <a:extLst>
              <a:ext uri="{FF2B5EF4-FFF2-40B4-BE49-F238E27FC236}">
                <a16:creationId xmlns:a16="http://schemas.microsoft.com/office/drawing/2014/main" id="{C97655BC-0111-57A9-EF4A-EDAE9A3B14D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44646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82797894-8264-434F-94E4-899C9933C9D3}"/>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Initial Study</a:t>
            </a:r>
          </a:p>
        </p:txBody>
      </p:sp>
      <p:sp>
        <p:nvSpPr>
          <p:cNvPr id="3" name="Content Placeholder 2">
            <a:extLst>
              <a:ext uri="{FF2B5EF4-FFF2-40B4-BE49-F238E27FC236}">
                <a16:creationId xmlns:a16="http://schemas.microsoft.com/office/drawing/2014/main" id="{B7A6E139-F0E3-4273-A93D-805072FCA954}"/>
              </a:ext>
            </a:extLst>
          </p:cNvPr>
          <p:cNvSpPr>
            <a:spLocks noGrp="1"/>
          </p:cNvSpPr>
          <p:nvPr>
            <p:ph idx="1"/>
          </p:nvPr>
        </p:nvSpPr>
        <p:spPr>
          <a:xfrm>
            <a:off x="347241" y="2286162"/>
            <a:ext cx="11354763" cy="4346132"/>
          </a:xfrm>
        </p:spPr>
        <p:txBody>
          <a:bodyPr>
            <a:noAutofit/>
          </a:bodyPr>
          <a:lstStyle/>
          <a:p>
            <a:pPr>
              <a:lnSpc>
                <a:spcPct val="90000"/>
              </a:lnSpc>
            </a:pPr>
            <a:r>
              <a:rPr lang="en-US" sz="2400" dirty="0"/>
              <a:t>If a proposed activity is a project and is not exempt from CEQA, then the city ordinarily must prepare an "initial study" to determine whether the project will have a significant effect on the environment</a:t>
            </a:r>
          </a:p>
          <a:p>
            <a:pPr>
              <a:lnSpc>
                <a:spcPct val="90000"/>
              </a:lnSpc>
            </a:pPr>
            <a:r>
              <a:rPr lang="en-US" sz="2400" dirty="0"/>
              <a:t>"Significant effect on the environment" means a substantial or potentially substantial adverse change in the physical conditions within the area affected by a project. </a:t>
            </a:r>
          </a:p>
          <a:p>
            <a:pPr>
              <a:lnSpc>
                <a:spcPct val="90000"/>
              </a:lnSpc>
            </a:pPr>
            <a:r>
              <a:rPr lang="en-US" sz="2400" dirty="0"/>
              <a:t>Is there substantial evidence in the record supporting a fair argument that the project may result in a significant environmental effect?</a:t>
            </a:r>
          </a:p>
          <a:p>
            <a:pPr>
              <a:lnSpc>
                <a:spcPct val="90000"/>
              </a:lnSpc>
            </a:pPr>
            <a:r>
              <a:rPr lang="en-US" sz="2400" dirty="0"/>
              <a:t>Must differentiate between a project's impact on the environment and the environment's impact on the project, because the latter is not generally considered an environmental impact</a:t>
            </a:r>
          </a:p>
        </p:txBody>
      </p:sp>
    </p:spTree>
    <p:extLst>
      <p:ext uri="{BB962C8B-B14F-4D97-AF65-F5344CB8AC3E}">
        <p14:creationId xmlns:p14="http://schemas.microsoft.com/office/powerpoint/2010/main" val="3907454865"/>
      </p:ext>
    </p:extLst>
  </p:cSld>
  <p:clrMapOvr>
    <a:overrideClrMapping bg1="lt1" tx1="dk1" bg2="lt2" tx2="dk2" accent1="accent1" accent2="accent2" accent3="accent3" accent4="accent4" accent5="accent5" accent6="accent6" hlink="hlink" folHlink="folHlink"/>
  </p:clrMapOvr>
  <p:transition spd="med">
    <p:pull/>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5A508-C4A2-4A69-8D1A-D54946552AC2}"/>
              </a:ext>
            </a:extLst>
          </p:cNvPr>
          <p:cNvSpPr>
            <a:spLocks noGrp="1"/>
          </p:cNvSpPr>
          <p:nvPr>
            <p:ph type="title"/>
          </p:nvPr>
        </p:nvSpPr>
        <p:spPr>
          <a:xfrm>
            <a:off x="646111" y="452718"/>
            <a:ext cx="9404723" cy="923500"/>
          </a:xfrm>
        </p:spPr>
        <p:txBody>
          <a:bodyPr/>
          <a:lstStyle/>
          <a:p>
            <a:r>
              <a:rPr lang="en-US" dirty="0"/>
              <a:t>EIR/MND/ND</a:t>
            </a:r>
          </a:p>
        </p:txBody>
      </p:sp>
      <p:sp>
        <p:nvSpPr>
          <p:cNvPr id="3" name="Content Placeholder 2">
            <a:extLst>
              <a:ext uri="{FF2B5EF4-FFF2-40B4-BE49-F238E27FC236}">
                <a16:creationId xmlns:a16="http://schemas.microsoft.com/office/drawing/2014/main" id="{822D3C6E-03BD-42A2-9B5E-70C79DFC9337}"/>
              </a:ext>
            </a:extLst>
          </p:cNvPr>
          <p:cNvSpPr>
            <a:spLocks noGrp="1"/>
          </p:cNvSpPr>
          <p:nvPr>
            <p:ph idx="1"/>
          </p:nvPr>
        </p:nvSpPr>
        <p:spPr>
          <a:xfrm>
            <a:off x="729673" y="1376218"/>
            <a:ext cx="9320181" cy="5237018"/>
          </a:xfrm>
        </p:spPr>
        <p:txBody>
          <a:bodyPr>
            <a:normAutofit/>
          </a:bodyPr>
          <a:lstStyle/>
          <a:p>
            <a:r>
              <a:rPr lang="en-US" sz="2400" dirty="0">
                <a:solidFill>
                  <a:srgbClr val="FF0000"/>
                </a:solidFill>
              </a:rPr>
              <a:t>Negative Declaration</a:t>
            </a:r>
            <a:r>
              <a:rPr lang="en-US" sz="2400" dirty="0"/>
              <a:t>: no substantial evidence before the city that shows that the project may have a significant impact on the environment</a:t>
            </a:r>
          </a:p>
          <a:p>
            <a:r>
              <a:rPr lang="en-US" sz="2400" dirty="0">
                <a:solidFill>
                  <a:srgbClr val="FF0000"/>
                </a:solidFill>
              </a:rPr>
              <a:t>Mitigated Negative Declaration</a:t>
            </a:r>
            <a:r>
              <a:rPr lang="en-US" sz="2400" dirty="0"/>
              <a:t>: potentially significant impacts, but revisions made to the project to reduce impacts to a level of insignificance.</a:t>
            </a:r>
          </a:p>
          <a:p>
            <a:r>
              <a:rPr lang="en-US" sz="2400" dirty="0">
                <a:solidFill>
                  <a:srgbClr val="FF0000"/>
                </a:solidFill>
              </a:rPr>
              <a:t>Environmental Impact Report </a:t>
            </a:r>
            <a:r>
              <a:rPr lang="en-US" sz="2400" dirty="0"/>
              <a:t>is required whenever it can be fairly argued on the basis of substantial evidence in light of the whole record before the city that the project may have a significant impact on the environment. </a:t>
            </a:r>
          </a:p>
        </p:txBody>
      </p:sp>
    </p:spTree>
    <p:extLst>
      <p:ext uri="{BB962C8B-B14F-4D97-AF65-F5344CB8AC3E}">
        <p14:creationId xmlns:p14="http://schemas.microsoft.com/office/powerpoint/2010/main" val="4072048382"/>
      </p:ext>
    </p:extLst>
  </p:cSld>
  <p:clrMapOvr>
    <a:masterClrMapping/>
  </p:clrMapOvr>
  <p:transition spd="slow">
    <p:cov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4927-05D2-4C98-BC7D-435AF8CC688F}"/>
              </a:ext>
            </a:extLst>
          </p:cNvPr>
          <p:cNvSpPr>
            <a:spLocks noGrp="1"/>
          </p:cNvSpPr>
          <p:nvPr>
            <p:ph type="title"/>
          </p:nvPr>
        </p:nvSpPr>
        <p:spPr/>
        <p:txBody>
          <a:bodyPr/>
          <a:lstStyle/>
          <a:p>
            <a:r>
              <a:rPr lang="en-US" dirty="0"/>
              <a:t>Exemptions</a:t>
            </a:r>
          </a:p>
        </p:txBody>
      </p:sp>
      <p:sp>
        <p:nvSpPr>
          <p:cNvPr id="3" name="Content Placeholder 2">
            <a:extLst>
              <a:ext uri="{FF2B5EF4-FFF2-40B4-BE49-F238E27FC236}">
                <a16:creationId xmlns:a16="http://schemas.microsoft.com/office/drawing/2014/main" id="{95CDA4CB-17BE-4280-88F3-D34D00E6BA4F}"/>
              </a:ext>
            </a:extLst>
          </p:cNvPr>
          <p:cNvSpPr>
            <a:spLocks noGrp="1"/>
          </p:cNvSpPr>
          <p:nvPr>
            <p:ph idx="1"/>
          </p:nvPr>
        </p:nvSpPr>
        <p:spPr>
          <a:xfrm>
            <a:off x="1103312" y="1428108"/>
            <a:ext cx="8946541" cy="4820291"/>
          </a:xfrm>
        </p:spPr>
        <p:txBody>
          <a:bodyPr/>
          <a:lstStyle/>
          <a:p>
            <a:r>
              <a:rPr lang="en-US" sz="2400" dirty="0">
                <a:solidFill>
                  <a:srgbClr val="FF0000"/>
                </a:solidFill>
              </a:rPr>
              <a:t>Common sense exemption</a:t>
            </a:r>
            <a:r>
              <a:rPr lang="en-US" sz="2400" dirty="0"/>
              <a:t>: If it can be seen with certainty that the project will not have a significant effect on the environment</a:t>
            </a:r>
          </a:p>
          <a:p>
            <a:r>
              <a:rPr lang="en-US" sz="2400" dirty="0">
                <a:solidFill>
                  <a:srgbClr val="FF0000"/>
                </a:solidFill>
              </a:rPr>
              <a:t>Categorical exemption</a:t>
            </a:r>
            <a:r>
              <a:rPr lang="en-US" sz="2400" dirty="0"/>
              <a:t>: List of projects that under normal circumstances will have no significant effect on the environment and would thus be exempt from CEQA </a:t>
            </a:r>
          </a:p>
          <a:p>
            <a:r>
              <a:rPr lang="en-US" sz="2400" dirty="0">
                <a:solidFill>
                  <a:srgbClr val="FF0000"/>
                </a:solidFill>
              </a:rPr>
              <a:t>Statutory exemptions</a:t>
            </a:r>
            <a:r>
              <a:rPr lang="en-US" sz="2400" dirty="0"/>
              <a:t>: The legislature has exempted certain types of projects from CEQA even if the project may have a significant effect on the environment </a:t>
            </a:r>
          </a:p>
          <a:p>
            <a:pPr marL="0" indent="0">
              <a:buNone/>
            </a:pPr>
            <a:endParaRPr lang="en-US" dirty="0"/>
          </a:p>
        </p:txBody>
      </p:sp>
    </p:spTree>
    <p:extLst>
      <p:ext uri="{BB962C8B-B14F-4D97-AF65-F5344CB8AC3E}">
        <p14:creationId xmlns:p14="http://schemas.microsoft.com/office/powerpoint/2010/main" val="188603113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7177-1E00-4AF8-85BA-4163D66A3359}"/>
              </a:ext>
            </a:extLst>
          </p:cNvPr>
          <p:cNvSpPr>
            <a:spLocks noGrp="1"/>
          </p:cNvSpPr>
          <p:nvPr>
            <p:ph type="title"/>
          </p:nvPr>
        </p:nvSpPr>
        <p:spPr>
          <a:xfrm>
            <a:off x="646111" y="452718"/>
            <a:ext cx="10060471" cy="890307"/>
          </a:xfrm>
        </p:spPr>
        <p:txBody>
          <a:bodyPr/>
          <a:lstStyle/>
          <a:p>
            <a:r>
              <a:rPr lang="en-US" dirty="0">
                <a:solidFill>
                  <a:srgbClr val="FF0000"/>
                </a:solidFill>
              </a:rPr>
              <a:t>EIR-  Environmental Impact Report</a:t>
            </a:r>
          </a:p>
        </p:txBody>
      </p:sp>
      <p:sp>
        <p:nvSpPr>
          <p:cNvPr id="3" name="Content Placeholder 2">
            <a:extLst>
              <a:ext uri="{FF2B5EF4-FFF2-40B4-BE49-F238E27FC236}">
                <a16:creationId xmlns:a16="http://schemas.microsoft.com/office/drawing/2014/main" id="{8C69E7A8-A6CD-4FA7-A8C6-FD0C8C704885}"/>
              </a:ext>
            </a:extLst>
          </p:cNvPr>
          <p:cNvSpPr>
            <a:spLocks noGrp="1"/>
          </p:cNvSpPr>
          <p:nvPr>
            <p:ph idx="1"/>
          </p:nvPr>
        </p:nvSpPr>
        <p:spPr>
          <a:xfrm>
            <a:off x="646112" y="1446836"/>
            <a:ext cx="9403742" cy="4801564"/>
          </a:xfrm>
        </p:spPr>
        <p:txBody>
          <a:bodyPr/>
          <a:lstStyle/>
          <a:p>
            <a:r>
              <a:rPr lang="en-US" sz="3200" dirty="0"/>
              <a:t>Describes the project</a:t>
            </a:r>
          </a:p>
          <a:p>
            <a:r>
              <a:rPr lang="en-US" sz="3200" dirty="0"/>
              <a:t>Evaluates environmental impacts (significant/not significant)</a:t>
            </a:r>
          </a:p>
          <a:p>
            <a:r>
              <a:rPr lang="en-US" sz="3200" dirty="0"/>
              <a:t>Measures proposed to avoid or mitigate the significant effects</a:t>
            </a:r>
          </a:p>
          <a:p>
            <a:r>
              <a:rPr lang="en-US" sz="3200" dirty="0"/>
              <a:t>Alternatives to the proposed project</a:t>
            </a:r>
          </a:p>
          <a:p>
            <a:pPr lvl="1"/>
            <a:r>
              <a:rPr lang="en-US" sz="3200" dirty="0"/>
              <a:t>Range of reasonable alternatives</a:t>
            </a:r>
          </a:p>
          <a:p>
            <a:pPr lvl="1"/>
            <a:r>
              <a:rPr lang="en-US" sz="3200" dirty="0"/>
              <a:t>No project alternative must be studied</a:t>
            </a:r>
          </a:p>
          <a:p>
            <a:endParaRPr lang="en-US" dirty="0"/>
          </a:p>
        </p:txBody>
      </p:sp>
    </p:spTree>
    <p:extLst>
      <p:ext uri="{BB962C8B-B14F-4D97-AF65-F5344CB8AC3E}">
        <p14:creationId xmlns:p14="http://schemas.microsoft.com/office/powerpoint/2010/main" val="3997689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88BC0-3B10-4CDF-9EC0-18BA3CC43B19}"/>
              </a:ext>
            </a:extLst>
          </p:cNvPr>
          <p:cNvSpPr>
            <a:spLocks noGrp="1"/>
          </p:cNvSpPr>
          <p:nvPr>
            <p:ph type="title"/>
          </p:nvPr>
        </p:nvSpPr>
        <p:spPr>
          <a:xfrm>
            <a:off x="190500" y="452718"/>
            <a:ext cx="11384184" cy="699807"/>
          </a:xfrm>
        </p:spPr>
        <p:txBody>
          <a:bodyPr/>
          <a:lstStyle/>
          <a:p>
            <a:r>
              <a:rPr lang="en-US" sz="4000" dirty="0"/>
              <a:t>Statement of Overriding Considerations </a:t>
            </a:r>
          </a:p>
        </p:txBody>
      </p:sp>
      <p:sp>
        <p:nvSpPr>
          <p:cNvPr id="3" name="Content Placeholder 2">
            <a:extLst>
              <a:ext uri="{FF2B5EF4-FFF2-40B4-BE49-F238E27FC236}">
                <a16:creationId xmlns:a16="http://schemas.microsoft.com/office/drawing/2014/main" id="{3B54E0FF-306B-4BD2-916C-7DD1229759F5}"/>
              </a:ext>
            </a:extLst>
          </p:cNvPr>
          <p:cNvSpPr>
            <a:spLocks noGrp="1"/>
          </p:cNvSpPr>
          <p:nvPr>
            <p:ph idx="1"/>
          </p:nvPr>
        </p:nvSpPr>
        <p:spPr>
          <a:xfrm>
            <a:off x="1145894" y="1689904"/>
            <a:ext cx="9583838" cy="4558496"/>
          </a:xfrm>
        </p:spPr>
        <p:txBody>
          <a:bodyPr>
            <a:noAutofit/>
          </a:bodyPr>
          <a:lstStyle/>
          <a:p>
            <a:r>
              <a:rPr lang="en-US" sz="2800" dirty="0"/>
              <a:t>CEQA allows the City to approve projects that may damage the environment</a:t>
            </a:r>
          </a:p>
          <a:p>
            <a:r>
              <a:rPr lang="en-US" sz="2800" dirty="0"/>
              <a:t>Specific economic, social, legal, technological, or other considerations make infeasible the mitigation measures or project alternatives identified in the final EIR.</a:t>
            </a:r>
          </a:p>
          <a:p>
            <a:r>
              <a:rPr lang="en-US" sz="2800" dirty="0"/>
              <a:t>Must adopt a Statement of Overriding Considerations that although adverse impacts may result, specific overriding considerations outweigh the project’s significant, unmitigated impacts</a:t>
            </a:r>
          </a:p>
        </p:txBody>
      </p:sp>
    </p:spTree>
    <p:extLst>
      <p:ext uri="{BB962C8B-B14F-4D97-AF65-F5344CB8AC3E}">
        <p14:creationId xmlns:p14="http://schemas.microsoft.com/office/powerpoint/2010/main" val="2231872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A1993DA-4B37-C2CC-6B78-CCB9CFF1BDE1}"/>
              </a:ext>
            </a:extLst>
          </p:cNvPr>
          <p:cNvSpPr>
            <a:spLocks noGrp="1"/>
          </p:cNvSpPr>
          <p:nvPr>
            <p:ph type="ctrTitle"/>
          </p:nvPr>
        </p:nvSpPr>
        <p:spPr/>
        <p:txBody>
          <a:bodyPr/>
          <a:lstStyle/>
          <a:p>
            <a:pPr algn="ctr"/>
            <a:r>
              <a:rPr lang="en-US" dirty="0"/>
              <a:t>Land Use</a:t>
            </a:r>
          </a:p>
        </p:txBody>
      </p:sp>
      <p:sp>
        <p:nvSpPr>
          <p:cNvPr id="10" name="Subtitle 9">
            <a:extLst>
              <a:ext uri="{FF2B5EF4-FFF2-40B4-BE49-F238E27FC236}">
                <a16:creationId xmlns:a16="http://schemas.microsoft.com/office/drawing/2014/main" id="{2C229E79-4901-4F79-F7AC-EE6149C13BF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663375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B33B1EB-8121-4223-8814-7FD13BBD63EE}"/>
              </a:ext>
            </a:extLst>
          </p:cNvPr>
          <p:cNvSpPr>
            <a:spLocks noGrp="1"/>
          </p:cNvSpPr>
          <p:nvPr>
            <p:ph type="title"/>
          </p:nvPr>
        </p:nvSpPr>
        <p:spPr/>
        <p:txBody>
          <a:bodyPr/>
          <a:lstStyle/>
          <a:p>
            <a:r>
              <a:rPr lang="en-US" dirty="0"/>
              <a:t>Proposed land use development must be consistent with</a:t>
            </a:r>
          </a:p>
        </p:txBody>
      </p:sp>
      <p:sp>
        <p:nvSpPr>
          <p:cNvPr id="10" name="Text Placeholder 9">
            <a:extLst>
              <a:ext uri="{FF2B5EF4-FFF2-40B4-BE49-F238E27FC236}">
                <a16:creationId xmlns:a16="http://schemas.microsoft.com/office/drawing/2014/main" id="{BE5424EE-19A5-4C25-9D03-127C658246A3}"/>
              </a:ext>
            </a:extLst>
          </p:cNvPr>
          <p:cNvSpPr>
            <a:spLocks noGrp="1"/>
          </p:cNvSpPr>
          <p:nvPr>
            <p:ph type="body" idx="1"/>
          </p:nvPr>
        </p:nvSpPr>
        <p:spPr/>
        <p:txBody>
          <a:bodyPr/>
          <a:lstStyle/>
          <a:p>
            <a:r>
              <a:rPr lang="en-US" dirty="0"/>
              <a:t>General Plan	</a:t>
            </a:r>
          </a:p>
        </p:txBody>
      </p:sp>
      <p:sp>
        <p:nvSpPr>
          <p:cNvPr id="13" name="Text Placeholder 12">
            <a:extLst>
              <a:ext uri="{FF2B5EF4-FFF2-40B4-BE49-F238E27FC236}">
                <a16:creationId xmlns:a16="http://schemas.microsoft.com/office/drawing/2014/main" id="{7E0564F8-2C98-4CFB-9FC0-0B46E12F80EB}"/>
              </a:ext>
            </a:extLst>
          </p:cNvPr>
          <p:cNvSpPr>
            <a:spLocks noGrp="1"/>
          </p:cNvSpPr>
          <p:nvPr>
            <p:ph type="body" sz="half" idx="15"/>
          </p:nvPr>
        </p:nvSpPr>
        <p:spPr/>
        <p:txBody>
          <a:bodyPr/>
          <a:lstStyle/>
          <a:p>
            <a:r>
              <a:rPr lang="en-US" dirty="0"/>
              <a:t>City is legally required to prepare and adopt “…a comprehensive, long term general plan for the physical development of the…city, and of any land outside its boundaries…” Gov. Code section 65300.</a:t>
            </a:r>
          </a:p>
        </p:txBody>
      </p:sp>
      <p:sp>
        <p:nvSpPr>
          <p:cNvPr id="11" name="Text Placeholder 10">
            <a:extLst>
              <a:ext uri="{FF2B5EF4-FFF2-40B4-BE49-F238E27FC236}">
                <a16:creationId xmlns:a16="http://schemas.microsoft.com/office/drawing/2014/main" id="{5194AF8A-2947-46EC-9C8F-B26FEDD129B5}"/>
              </a:ext>
            </a:extLst>
          </p:cNvPr>
          <p:cNvSpPr>
            <a:spLocks noGrp="1"/>
          </p:cNvSpPr>
          <p:nvPr>
            <p:ph type="body" sz="quarter" idx="3"/>
          </p:nvPr>
        </p:nvSpPr>
        <p:spPr/>
        <p:txBody>
          <a:bodyPr/>
          <a:lstStyle/>
          <a:p>
            <a:r>
              <a:rPr lang="en-US" dirty="0"/>
              <a:t>Specific Plan</a:t>
            </a:r>
          </a:p>
        </p:txBody>
      </p:sp>
      <p:sp>
        <p:nvSpPr>
          <p:cNvPr id="14" name="Text Placeholder 13">
            <a:extLst>
              <a:ext uri="{FF2B5EF4-FFF2-40B4-BE49-F238E27FC236}">
                <a16:creationId xmlns:a16="http://schemas.microsoft.com/office/drawing/2014/main" id="{2DD52DA7-B414-4413-9B12-D9683F6F093E}"/>
              </a:ext>
            </a:extLst>
          </p:cNvPr>
          <p:cNvSpPr>
            <a:spLocks noGrp="1"/>
          </p:cNvSpPr>
          <p:nvPr>
            <p:ph type="body" sz="half" idx="16"/>
          </p:nvPr>
        </p:nvSpPr>
        <p:spPr/>
        <p:txBody>
          <a:bodyPr/>
          <a:lstStyle/>
          <a:p>
            <a:r>
              <a:rPr lang="en-US" dirty="0"/>
              <a:t>City may also adopt one or more specific plans for the systematic implementation of the general plan for all or part of the area covered by the general plan. Govt C §65450. </a:t>
            </a:r>
          </a:p>
        </p:txBody>
      </p:sp>
      <p:sp>
        <p:nvSpPr>
          <p:cNvPr id="12" name="Text Placeholder 11">
            <a:extLst>
              <a:ext uri="{FF2B5EF4-FFF2-40B4-BE49-F238E27FC236}">
                <a16:creationId xmlns:a16="http://schemas.microsoft.com/office/drawing/2014/main" id="{1BB3544A-1B3C-4BA3-8EF2-64560C762090}"/>
              </a:ext>
            </a:extLst>
          </p:cNvPr>
          <p:cNvSpPr>
            <a:spLocks noGrp="1"/>
          </p:cNvSpPr>
          <p:nvPr>
            <p:ph type="body" sz="quarter" idx="13"/>
          </p:nvPr>
        </p:nvSpPr>
        <p:spPr/>
        <p:txBody>
          <a:bodyPr/>
          <a:lstStyle/>
          <a:p>
            <a:r>
              <a:rPr lang="en-US" dirty="0"/>
              <a:t>Zoning</a:t>
            </a:r>
          </a:p>
        </p:txBody>
      </p:sp>
      <p:sp>
        <p:nvSpPr>
          <p:cNvPr id="15" name="Text Placeholder 14">
            <a:extLst>
              <a:ext uri="{FF2B5EF4-FFF2-40B4-BE49-F238E27FC236}">
                <a16:creationId xmlns:a16="http://schemas.microsoft.com/office/drawing/2014/main" id="{BF686129-76F7-42F9-B356-209AB57C0B4C}"/>
              </a:ext>
            </a:extLst>
          </p:cNvPr>
          <p:cNvSpPr>
            <a:spLocks noGrp="1"/>
          </p:cNvSpPr>
          <p:nvPr>
            <p:ph type="body" sz="half" idx="17"/>
          </p:nvPr>
        </p:nvSpPr>
        <p:spPr/>
        <p:txBody>
          <a:bodyPr/>
          <a:lstStyle/>
          <a:p>
            <a:r>
              <a:rPr lang="en-US" dirty="0"/>
              <a:t>"zoning is a separation of the municipality into districts, and the regulation of buildings and structures, according to their construction, and the nature and extent of their use, and the nature and extent of the uses of land." </a:t>
            </a:r>
          </a:p>
          <a:p>
            <a:endParaRPr lang="en-US" dirty="0"/>
          </a:p>
        </p:txBody>
      </p:sp>
      <p:pic>
        <p:nvPicPr>
          <p:cNvPr id="1030" name="Picture 6" descr="http://onlaw.ceb.com/onlaw/gateway.dll/General%20Interest/The%20California%20Municipal%20Law%20Handbook/10/10.85?f=images$fn=doc-hit-on.gif$3.0">
            <a:extLst>
              <a:ext uri="{FF2B5EF4-FFF2-40B4-BE49-F238E27FC236}">
                <a16:creationId xmlns:a16="http://schemas.microsoft.com/office/drawing/2014/main" id="{FC239864-108E-4F52-AB45-BA4B58697E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09863" y="-411163"/>
            <a:ext cx="123825"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http://onlaw.ceb.com/onlaw/gateway.dll/General%20Interest/The%20California%20Municipal%20Law%20Handbook/10/10.85?f=images$fn=doc-hit-off.gif$3.0">
            <a:extLst>
              <a:ext uri="{FF2B5EF4-FFF2-40B4-BE49-F238E27FC236}">
                <a16:creationId xmlns:a16="http://schemas.microsoft.com/office/drawing/2014/main" id="{9FD71F7C-34B5-49FD-B1CD-F10A31A357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90875" y="-411163"/>
            <a:ext cx="123825"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onlaw.ceb.com/onlaw/gateway.dll/General%20Interest/The%20California%20Municipal%20Law%20Handbook/10/10.85?f=images$fn=doc-hit-on.gif$3.0">
            <a:extLst>
              <a:ext uri="{FF2B5EF4-FFF2-40B4-BE49-F238E27FC236}">
                <a16:creationId xmlns:a16="http://schemas.microsoft.com/office/drawing/2014/main" id="{487463FF-E38D-4791-8E8A-6079001012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6375" y="-411163"/>
            <a:ext cx="123825"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http://onlaw.ceb.com/onlaw/gateway.dll/General%20Interest/The%20California%20Municipal%20Law%20Handbook/10/10.85?f=images$fn=doc-hit-on.gif$3.0">
            <a:extLst>
              <a:ext uri="{FF2B5EF4-FFF2-40B4-BE49-F238E27FC236}">
                <a16:creationId xmlns:a16="http://schemas.microsoft.com/office/drawing/2014/main" id="{37B99C97-6E48-4371-A8BA-275DC6AD79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2263" y="-258763"/>
            <a:ext cx="123825"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onlaw.ceb.com/onlaw/gateway.dll/General%20Interest/The%20California%20Municipal%20Law%20Handbook/10/10.85?f=images$fn=doc-hit-off.gif$3.0">
            <a:extLst>
              <a:ext uri="{FF2B5EF4-FFF2-40B4-BE49-F238E27FC236}">
                <a16:creationId xmlns:a16="http://schemas.microsoft.com/office/drawing/2014/main" id="{E21A147E-FF51-4E5D-95C4-E68C2D006D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43275" y="-258763"/>
            <a:ext cx="123825"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http://onlaw.ceb.com/onlaw/gateway.dll/General%20Interest/The%20California%20Municipal%20Law%20Handbook/10/10.85?f=images$fn=doc-hit-on.gif$3.0">
            <a:extLst>
              <a:ext uri="{FF2B5EF4-FFF2-40B4-BE49-F238E27FC236}">
                <a16:creationId xmlns:a16="http://schemas.microsoft.com/office/drawing/2014/main" id="{A2417471-4925-4B4F-8221-D6BEC4B3C5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38775" y="-258763"/>
            <a:ext cx="123825" cy="123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963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E76BF8EF-6968-46AB-961E-B9DECD14AF3B}"/>
              </a:ext>
            </a:extLst>
          </p:cNvPr>
          <p:cNvSpPr>
            <a:spLocks noGrp="1"/>
          </p:cNvSpPr>
          <p:nvPr>
            <p:ph type="title"/>
          </p:nvPr>
        </p:nvSpPr>
        <p:spPr>
          <a:xfrm>
            <a:off x="646111" y="452718"/>
            <a:ext cx="9404723" cy="1400530"/>
          </a:xfrm>
        </p:spPr>
        <p:txBody>
          <a:bodyPr/>
          <a:lstStyle/>
          <a:p>
            <a:r>
              <a:rPr lang="en-US" dirty="0"/>
              <a:t>What does consistency mean?</a:t>
            </a:r>
          </a:p>
        </p:txBody>
      </p:sp>
      <p:sp>
        <p:nvSpPr>
          <p:cNvPr id="11" name="Content Placeholder 10">
            <a:extLst>
              <a:ext uri="{FF2B5EF4-FFF2-40B4-BE49-F238E27FC236}">
                <a16:creationId xmlns:a16="http://schemas.microsoft.com/office/drawing/2014/main" id="{BD1690A1-A9FF-4A34-8828-9C4AEEEDE485}"/>
              </a:ext>
            </a:extLst>
          </p:cNvPr>
          <p:cNvSpPr>
            <a:spLocks noGrp="1"/>
          </p:cNvSpPr>
          <p:nvPr>
            <p:ph idx="1"/>
          </p:nvPr>
        </p:nvSpPr>
        <p:spPr>
          <a:xfrm>
            <a:off x="333376" y="1457326"/>
            <a:ext cx="11229974" cy="4791074"/>
          </a:xfrm>
        </p:spPr>
        <p:txBody>
          <a:bodyPr>
            <a:normAutofit lnSpcReduction="10000"/>
          </a:bodyPr>
          <a:lstStyle/>
          <a:p>
            <a:endParaRPr lang="en-US" dirty="0"/>
          </a:p>
          <a:p>
            <a:pPr defTabSz="914400" eaLnBrk="0" fontAlgn="base" hangingPunct="0">
              <a:spcBef>
                <a:spcPct val="0"/>
              </a:spcBef>
              <a:spcAft>
                <a:spcPct val="0"/>
              </a:spcAft>
              <a:buClrTx/>
              <a:buSzTx/>
            </a:pPr>
            <a:r>
              <a:rPr lang="en-US" dirty="0"/>
              <a:t>A zoning ordinance is consistent with the General Plan if t</a:t>
            </a:r>
            <a:r>
              <a:rPr lang="en-US" altLang="en-US" dirty="0">
                <a:latin typeface="Arial" panose="020B0604020202020204" pitchFamily="34" charset="0"/>
              </a:rPr>
              <a:t>he various land uses authorized by the ordinance are compatible with the objectives, policies, general land uses, and programs specified in the plan.</a:t>
            </a:r>
            <a:br>
              <a:rPr lang="en-US" altLang="en-US" dirty="0">
                <a:latin typeface="Arial" panose="020B0604020202020204" pitchFamily="34" charset="0"/>
              </a:rPr>
            </a:br>
            <a:r>
              <a:rPr lang="en-US" altLang="en-US" dirty="0">
                <a:latin typeface="Arial" panose="020B0604020202020204" pitchFamily="34" charset="0"/>
              </a:rPr>
              <a:t>Cal. Gov't Code § 65860</a:t>
            </a:r>
            <a:endParaRPr lang="en-US" dirty="0"/>
          </a:p>
          <a:p>
            <a:r>
              <a:rPr lang="en-US" dirty="0"/>
              <a:t>A general rule for consistency determinations can be stated as follows: </a:t>
            </a:r>
          </a:p>
          <a:p>
            <a:pPr lvl="1"/>
            <a:r>
              <a:rPr lang="en-US" dirty="0"/>
              <a:t>“An action, program, or project is consistent with the general plan if, considering all its aspects, it will further the objectives and policies of the general plan and not obstruct their attainment.” (</a:t>
            </a:r>
            <a:r>
              <a:rPr lang="en-US" i="1" dirty="0"/>
              <a:t>General Plan Guidelines, </a:t>
            </a:r>
            <a:r>
              <a:rPr lang="en-US" dirty="0"/>
              <a:t>Governor’s Office of Planning and Research)</a:t>
            </a:r>
          </a:p>
          <a:p>
            <a:r>
              <a:rPr lang="en-US" dirty="0"/>
              <a:t>A given project need not be in perfect conformity with each and every general plan policy.</a:t>
            </a:r>
          </a:p>
          <a:p>
            <a:r>
              <a:rPr lang="en-US" dirty="0"/>
              <a:t>The city is responsible for determining whether an activity is consistent with the general plan. A city council’s finding of a project’s consistency with the plan would be reversed by a court if, based on the evidence before the council, a reasonable person could not have reached the same conclusion.</a:t>
            </a:r>
          </a:p>
        </p:txBody>
      </p:sp>
    </p:spTree>
    <p:extLst>
      <p:ext uri="{BB962C8B-B14F-4D97-AF65-F5344CB8AC3E}">
        <p14:creationId xmlns:p14="http://schemas.microsoft.com/office/powerpoint/2010/main" val="286257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CCE0C-5ED7-3303-71AA-F53991E7BD13}"/>
              </a:ext>
            </a:extLst>
          </p:cNvPr>
          <p:cNvSpPr>
            <a:spLocks noGrp="1"/>
          </p:cNvSpPr>
          <p:nvPr>
            <p:ph type="title"/>
          </p:nvPr>
        </p:nvSpPr>
        <p:spPr/>
        <p:txBody>
          <a:bodyPr/>
          <a:lstStyle/>
          <a:p>
            <a:r>
              <a:rPr lang="en-US" dirty="0"/>
              <a:t>Morgan Hill’s General Plan</a:t>
            </a:r>
          </a:p>
        </p:txBody>
      </p:sp>
      <p:sp>
        <p:nvSpPr>
          <p:cNvPr id="3" name="Content Placeholder 2">
            <a:extLst>
              <a:ext uri="{FF2B5EF4-FFF2-40B4-BE49-F238E27FC236}">
                <a16:creationId xmlns:a16="http://schemas.microsoft.com/office/drawing/2014/main" id="{24B44EBE-5845-B244-51C6-63AD536824F5}"/>
              </a:ext>
            </a:extLst>
          </p:cNvPr>
          <p:cNvSpPr>
            <a:spLocks noGrp="1"/>
          </p:cNvSpPr>
          <p:nvPr>
            <p:ph idx="1"/>
          </p:nvPr>
        </p:nvSpPr>
        <p:spPr/>
        <p:txBody>
          <a:bodyPr/>
          <a:lstStyle/>
          <a:p>
            <a:r>
              <a:rPr lang="en-US" dirty="0"/>
              <a:t>Adopted on July 27, 2016 by Resolution No. 128</a:t>
            </a:r>
          </a:p>
          <a:p>
            <a:r>
              <a:rPr lang="en-US" dirty="0"/>
              <a:t>EIR certified on July 27, 2016 by Resolution No. 127</a:t>
            </a:r>
          </a:p>
        </p:txBody>
      </p:sp>
    </p:spTree>
    <p:extLst>
      <p:ext uri="{BB962C8B-B14F-4D97-AF65-F5344CB8AC3E}">
        <p14:creationId xmlns:p14="http://schemas.microsoft.com/office/powerpoint/2010/main" val="40872643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6A521-0F4F-45B9-8133-D477A9CD867B}"/>
              </a:ext>
            </a:extLst>
          </p:cNvPr>
          <p:cNvSpPr>
            <a:spLocks noGrp="1"/>
          </p:cNvSpPr>
          <p:nvPr>
            <p:ph type="title"/>
          </p:nvPr>
        </p:nvSpPr>
        <p:spPr/>
        <p:txBody>
          <a:bodyPr/>
          <a:lstStyle/>
          <a:p>
            <a:r>
              <a:rPr lang="en-US" dirty="0"/>
              <a:t>General Plan</a:t>
            </a:r>
          </a:p>
        </p:txBody>
      </p:sp>
      <p:sp>
        <p:nvSpPr>
          <p:cNvPr id="3" name="Content Placeholder 2">
            <a:extLst>
              <a:ext uri="{FF2B5EF4-FFF2-40B4-BE49-F238E27FC236}">
                <a16:creationId xmlns:a16="http://schemas.microsoft.com/office/drawing/2014/main" id="{1DCEE4BE-2908-41C0-B6F4-B452B602FBBD}"/>
              </a:ext>
            </a:extLst>
          </p:cNvPr>
          <p:cNvSpPr>
            <a:spLocks noGrp="1"/>
          </p:cNvSpPr>
          <p:nvPr>
            <p:ph idx="1"/>
          </p:nvPr>
        </p:nvSpPr>
        <p:spPr>
          <a:xfrm>
            <a:off x="646111" y="1385456"/>
            <a:ext cx="10890107" cy="5227780"/>
          </a:xfrm>
        </p:spPr>
        <p:txBody>
          <a:bodyPr>
            <a:normAutofit/>
          </a:bodyPr>
          <a:lstStyle/>
          <a:p>
            <a:pPr marL="0" indent="0">
              <a:buNone/>
            </a:pPr>
            <a:r>
              <a:rPr lang="en-US" dirty="0"/>
              <a:t>Each General Plan must include the following elements:</a:t>
            </a:r>
          </a:p>
          <a:p>
            <a:pPr marL="548640" indent="0">
              <a:buNone/>
            </a:pPr>
            <a:r>
              <a:rPr lang="en-US" dirty="0"/>
              <a:t>1. Land Use Element;</a:t>
            </a:r>
          </a:p>
          <a:p>
            <a:pPr marL="548640" indent="0">
              <a:buNone/>
            </a:pPr>
            <a:r>
              <a:rPr lang="en-US" dirty="0"/>
              <a:t>2. Circulation Element;</a:t>
            </a:r>
          </a:p>
          <a:p>
            <a:pPr marL="548640" indent="0">
              <a:buNone/>
            </a:pPr>
            <a:r>
              <a:rPr lang="en-US" dirty="0"/>
              <a:t>3. Housing Element;</a:t>
            </a:r>
          </a:p>
          <a:p>
            <a:pPr marL="548640" indent="0">
              <a:buNone/>
            </a:pPr>
            <a:r>
              <a:rPr lang="en-US" dirty="0"/>
              <a:t>4. Conservation Element;</a:t>
            </a:r>
          </a:p>
          <a:p>
            <a:pPr marL="548640" indent="0">
              <a:buNone/>
            </a:pPr>
            <a:r>
              <a:rPr lang="en-US" dirty="0"/>
              <a:t>5. Open Space Element;</a:t>
            </a:r>
          </a:p>
          <a:p>
            <a:pPr marL="548640" indent="0">
              <a:buNone/>
            </a:pPr>
            <a:r>
              <a:rPr lang="en-US" dirty="0"/>
              <a:t>6. Noise Element; </a:t>
            </a:r>
          </a:p>
          <a:p>
            <a:pPr marL="548640" indent="0">
              <a:buNone/>
            </a:pPr>
            <a:r>
              <a:rPr lang="en-US" dirty="0"/>
              <a:t>7. Safety Element; and</a:t>
            </a:r>
          </a:p>
          <a:p>
            <a:pPr marL="548640" indent="0">
              <a:buNone/>
            </a:pPr>
            <a:r>
              <a:rPr lang="en-US" dirty="0"/>
              <a:t>8. An environmental justice element (if the city has a disadvantaged community,  as defined)</a:t>
            </a:r>
          </a:p>
        </p:txBody>
      </p:sp>
      <p:sp>
        <p:nvSpPr>
          <p:cNvPr id="5" name="TextBox 4">
            <a:extLst>
              <a:ext uri="{FF2B5EF4-FFF2-40B4-BE49-F238E27FC236}">
                <a16:creationId xmlns:a16="http://schemas.microsoft.com/office/drawing/2014/main" id="{94F2BD39-7581-45F2-9663-36F4EA30BC15}"/>
              </a:ext>
            </a:extLst>
          </p:cNvPr>
          <p:cNvSpPr txBox="1"/>
          <p:nvPr/>
        </p:nvSpPr>
        <p:spPr>
          <a:xfrm>
            <a:off x="6096000" y="5698836"/>
            <a:ext cx="4858327" cy="369332"/>
          </a:xfrm>
          <a:prstGeom prst="rect">
            <a:avLst/>
          </a:prstGeom>
          <a:solidFill>
            <a:schemeClr val="accent1"/>
          </a:solidFill>
        </p:spPr>
        <p:txBody>
          <a:bodyPr wrap="square" rtlCol="0">
            <a:spAutoFit/>
          </a:bodyPr>
          <a:lstStyle/>
          <a:p>
            <a:pPr marL="548640" indent="0" algn="ctr">
              <a:buNone/>
            </a:pPr>
            <a:r>
              <a:rPr lang="en-US" dirty="0"/>
              <a:t>Government Code Section 65302</a:t>
            </a:r>
          </a:p>
        </p:txBody>
      </p:sp>
    </p:spTree>
    <p:extLst>
      <p:ext uri="{BB962C8B-B14F-4D97-AF65-F5344CB8AC3E}">
        <p14:creationId xmlns:p14="http://schemas.microsoft.com/office/powerpoint/2010/main" val="390573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95AE-C231-44CD-B0EF-69CA9E685D63}"/>
              </a:ext>
            </a:extLst>
          </p:cNvPr>
          <p:cNvSpPr>
            <a:spLocks noGrp="1"/>
          </p:cNvSpPr>
          <p:nvPr>
            <p:ph type="title"/>
          </p:nvPr>
        </p:nvSpPr>
        <p:spPr/>
        <p:txBody>
          <a:bodyPr/>
          <a:lstStyle/>
          <a:p>
            <a:r>
              <a:rPr lang="en-US" dirty="0"/>
              <a:t>Planning Commission</a:t>
            </a:r>
          </a:p>
        </p:txBody>
      </p:sp>
      <p:sp>
        <p:nvSpPr>
          <p:cNvPr id="3" name="Content Placeholder 2">
            <a:extLst>
              <a:ext uri="{FF2B5EF4-FFF2-40B4-BE49-F238E27FC236}">
                <a16:creationId xmlns:a16="http://schemas.microsoft.com/office/drawing/2014/main" id="{ED3C1193-776E-4037-A7F7-4FCF20EA51F9}"/>
              </a:ext>
            </a:extLst>
          </p:cNvPr>
          <p:cNvSpPr>
            <a:spLocks noGrp="1"/>
          </p:cNvSpPr>
          <p:nvPr>
            <p:ph idx="1"/>
          </p:nvPr>
        </p:nvSpPr>
        <p:spPr>
          <a:xfrm>
            <a:off x="646111" y="2253672"/>
            <a:ext cx="9403743" cy="3994727"/>
          </a:xfrm>
        </p:spPr>
        <p:txBody>
          <a:bodyPr/>
          <a:lstStyle/>
          <a:p>
            <a:r>
              <a:rPr lang="en-US" sz="3200" dirty="0"/>
              <a:t>The planning commission is a permanent committee made up of five or more individuals who have been appointed by the city council to review and act on planning and development matters. </a:t>
            </a:r>
          </a:p>
          <a:p>
            <a:r>
              <a:rPr lang="en-US" sz="3200" dirty="0"/>
              <a:t>Must act in the public interest</a:t>
            </a:r>
          </a:p>
          <a:p>
            <a:endParaRPr lang="en-US" dirty="0"/>
          </a:p>
          <a:p>
            <a:endParaRPr lang="en-US" dirty="0"/>
          </a:p>
        </p:txBody>
      </p:sp>
      <p:sp>
        <p:nvSpPr>
          <p:cNvPr id="5" name="TextBox 4">
            <a:extLst>
              <a:ext uri="{FF2B5EF4-FFF2-40B4-BE49-F238E27FC236}">
                <a16:creationId xmlns:a16="http://schemas.microsoft.com/office/drawing/2014/main" id="{38335DDC-FD6F-4908-A5DD-E90E445C6E1D}"/>
              </a:ext>
            </a:extLst>
          </p:cNvPr>
          <p:cNvSpPr txBox="1"/>
          <p:nvPr/>
        </p:nvSpPr>
        <p:spPr>
          <a:xfrm>
            <a:off x="6668655" y="5754254"/>
            <a:ext cx="3926075" cy="369332"/>
          </a:xfrm>
          <a:prstGeom prst="rect">
            <a:avLst/>
          </a:prstGeom>
          <a:solidFill>
            <a:srgbClr val="C00000"/>
          </a:solidFill>
        </p:spPr>
        <p:txBody>
          <a:bodyPr wrap="none" rtlCol="0">
            <a:spAutoFit/>
          </a:bodyPr>
          <a:lstStyle/>
          <a:p>
            <a:r>
              <a:rPr lang="en-US" dirty="0"/>
              <a:t>Government Code Section 65101</a:t>
            </a:r>
          </a:p>
        </p:txBody>
      </p:sp>
      <p:sp>
        <p:nvSpPr>
          <p:cNvPr id="4" name="Rectangle 3">
            <a:extLst>
              <a:ext uri="{FF2B5EF4-FFF2-40B4-BE49-F238E27FC236}">
                <a16:creationId xmlns:a16="http://schemas.microsoft.com/office/drawing/2014/main" id="{5C33451E-53DD-4570-843E-912848EB20C3}"/>
              </a:ext>
            </a:extLst>
          </p:cNvPr>
          <p:cNvSpPr/>
          <p:nvPr/>
        </p:nvSpPr>
        <p:spPr>
          <a:xfrm>
            <a:off x="1405417" y="668465"/>
            <a:ext cx="7346883" cy="923330"/>
          </a:xfrm>
          <a:prstGeom prst="rect">
            <a:avLst/>
          </a:prstGeom>
          <a:noFill/>
        </p:spPr>
        <p:txBody>
          <a:bodyPr wrap="non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Planning Commission</a:t>
            </a:r>
          </a:p>
        </p:txBody>
      </p:sp>
    </p:spTree>
    <p:extLst>
      <p:ext uri="{BB962C8B-B14F-4D97-AF65-F5344CB8AC3E}">
        <p14:creationId xmlns:p14="http://schemas.microsoft.com/office/powerpoint/2010/main" val="278078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AB945-EE7D-1DAA-8B36-2B34B0411A04}"/>
              </a:ext>
            </a:extLst>
          </p:cNvPr>
          <p:cNvSpPr>
            <a:spLocks noGrp="1"/>
          </p:cNvSpPr>
          <p:nvPr>
            <p:ph type="title"/>
          </p:nvPr>
        </p:nvSpPr>
        <p:spPr/>
        <p:txBody>
          <a:bodyPr/>
          <a:lstStyle/>
          <a:p>
            <a:r>
              <a:rPr lang="en-US" dirty="0"/>
              <a:t>Land Use Element</a:t>
            </a:r>
          </a:p>
        </p:txBody>
      </p:sp>
      <p:sp>
        <p:nvSpPr>
          <p:cNvPr id="3" name="Content Placeholder 2">
            <a:extLst>
              <a:ext uri="{FF2B5EF4-FFF2-40B4-BE49-F238E27FC236}">
                <a16:creationId xmlns:a16="http://schemas.microsoft.com/office/drawing/2014/main" id="{D569FD58-E57F-A235-D33E-50FBC1442CF5}"/>
              </a:ext>
            </a:extLst>
          </p:cNvPr>
          <p:cNvSpPr>
            <a:spLocks noGrp="1"/>
          </p:cNvSpPr>
          <p:nvPr>
            <p:ph idx="1"/>
          </p:nvPr>
        </p:nvSpPr>
        <p:spPr/>
        <p:txBody>
          <a:bodyPr/>
          <a:lstStyle/>
          <a:p>
            <a:r>
              <a:rPr lang="en-US" dirty="0"/>
              <a:t>Designates the type, intensity, and general distribution of uses of land for housing, business, industry, open space, education, public buildings and grounds, waste disposal facilities, and other categories of public and private uses.</a:t>
            </a:r>
          </a:p>
        </p:txBody>
      </p:sp>
    </p:spTree>
    <p:extLst>
      <p:ext uri="{BB962C8B-B14F-4D97-AF65-F5344CB8AC3E}">
        <p14:creationId xmlns:p14="http://schemas.microsoft.com/office/powerpoint/2010/main" val="1319766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AF1AF-0E41-ECC5-8509-B6BB85791206}"/>
              </a:ext>
            </a:extLst>
          </p:cNvPr>
          <p:cNvSpPr>
            <a:spLocks noGrp="1"/>
          </p:cNvSpPr>
          <p:nvPr>
            <p:ph type="title"/>
          </p:nvPr>
        </p:nvSpPr>
        <p:spPr/>
        <p:txBody>
          <a:bodyPr/>
          <a:lstStyle/>
          <a:p>
            <a:r>
              <a:rPr lang="en-US" dirty="0"/>
              <a:t>Circulation Element</a:t>
            </a:r>
          </a:p>
        </p:txBody>
      </p:sp>
      <p:sp>
        <p:nvSpPr>
          <p:cNvPr id="3" name="Content Placeholder 2">
            <a:extLst>
              <a:ext uri="{FF2B5EF4-FFF2-40B4-BE49-F238E27FC236}">
                <a16:creationId xmlns:a16="http://schemas.microsoft.com/office/drawing/2014/main" id="{308A3E26-1B53-89AB-E237-1520A625EF42}"/>
              </a:ext>
            </a:extLst>
          </p:cNvPr>
          <p:cNvSpPr>
            <a:spLocks noGrp="1"/>
          </p:cNvSpPr>
          <p:nvPr>
            <p:ph idx="1"/>
          </p:nvPr>
        </p:nvSpPr>
        <p:spPr/>
        <p:txBody>
          <a:bodyPr/>
          <a:lstStyle/>
          <a:p>
            <a:r>
              <a:rPr lang="en-US" dirty="0"/>
              <a:t>Correlates with the land use element and identifies the general location and extent of existing and proposed major thoroughfares, transportation routes, terminals, and other local public utilities and facilities</a:t>
            </a:r>
          </a:p>
        </p:txBody>
      </p:sp>
    </p:spTree>
    <p:extLst>
      <p:ext uri="{BB962C8B-B14F-4D97-AF65-F5344CB8AC3E}">
        <p14:creationId xmlns:p14="http://schemas.microsoft.com/office/powerpoint/2010/main" val="4241683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24E31-A650-AA35-E4E2-625A0B645353}"/>
              </a:ext>
            </a:extLst>
          </p:cNvPr>
          <p:cNvSpPr>
            <a:spLocks noGrp="1"/>
          </p:cNvSpPr>
          <p:nvPr>
            <p:ph type="title"/>
          </p:nvPr>
        </p:nvSpPr>
        <p:spPr/>
        <p:txBody>
          <a:bodyPr/>
          <a:lstStyle/>
          <a:p>
            <a:r>
              <a:rPr lang="en-US" dirty="0"/>
              <a:t>Housing Element</a:t>
            </a:r>
          </a:p>
        </p:txBody>
      </p:sp>
      <p:sp>
        <p:nvSpPr>
          <p:cNvPr id="3" name="Content Placeholder 2">
            <a:extLst>
              <a:ext uri="{FF2B5EF4-FFF2-40B4-BE49-F238E27FC236}">
                <a16:creationId xmlns:a16="http://schemas.microsoft.com/office/drawing/2014/main" id="{6565A3D9-48F7-F503-236A-917360C13253}"/>
              </a:ext>
            </a:extLst>
          </p:cNvPr>
          <p:cNvSpPr>
            <a:spLocks noGrp="1"/>
          </p:cNvSpPr>
          <p:nvPr>
            <p:ph idx="1"/>
          </p:nvPr>
        </p:nvSpPr>
        <p:spPr/>
        <p:txBody>
          <a:bodyPr/>
          <a:lstStyle/>
          <a:p>
            <a:r>
              <a:rPr lang="en-US" dirty="0"/>
              <a:t>Assesses current and projected housing needs for all economic segments of the community. In addition, the housing element embodies policies for providing adequate housing and includes action programs for that purpose. By statute, the housing element must be updated every, five or eight years, according to a schedule set by the Department of Housing and Community Development (HCD)</a:t>
            </a:r>
          </a:p>
        </p:txBody>
      </p:sp>
    </p:spTree>
    <p:extLst>
      <p:ext uri="{BB962C8B-B14F-4D97-AF65-F5344CB8AC3E}">
        <p14:creationId xmlns:p14="http://schemas.microsoft.com/office/powerpoint/2010/main" val="14238012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767C7-69A7-11C3-719B-D4E80DC7956F}"/>
              </a:ext>
            </a:extLst>
          </p:cNvPr>
          <p:cNvSpPr>
            <a:spLocks noGrp="1"/>
          </p:cNvSpPr>
          <p:nvPr>
            <p:ph type="title"/>
          </p:nvPr>
        </p:nvSpPr>
        <p:spPr/>
        <p:txBody>
          <a:bodyPr/>
          <a:lstStyle/>
          <a:p>
            <a:r>
              <a:rPr lang="en-US" dirty="0"/>
              <a:t>Conservation Element</a:t>
            </a:r>
          </a:p>
        </p:txBody>
      </p:sp>
      <p:sp>
        <p:nvSpPr>
          <p:cNvPr id="3" name="Content Placeholder 2">
            <a:extLst>
              <a:ext uri="{FF2B5EF4-FFF2-40B4-BE49-F238E27FC236}">
                <a16:creationId xmlns:a16="http://schemas.microsoft.com/office/drawing/2014/main" id="{A35F1012-BA5E-E3C5-A04B-4374D4D11A73}"/>
              </a:ext>
            </a:extLst>
          </p:cNvPr>
          <p:cNvSpPr>
            <a:spLocks noGrp="1"/>
          </p:cNvSpPr>
          <p:nvPr>
            <p:ph idx="1"/>
          </p:nvPr>
        </p:nvSpPr>
        <p:spPr/>
        <p:txBody>
          <a:bodyPr/>
          <a:lstStyle/>
          <a:p>
            <a:r>
              <a:rPr lang="en-US" dirty="0"/>
              <a:t>Addresses the conservation, development, and use of natural resources, including water, forests, soils, rivers, and mineral deposits</a:t>
            </a:r>
          </a:p>
        </p:txBody>
      </p:sp>
    </p:spTree>
    <p:extLst>
      <p:ext uri="{BB962C8B-B14F-4D97-AF65-F5344CB8AC3E}">
        <p14:creationId xmlns:p14="http://schemas.microsoft.com/office/powerpoint/2010/main" val="36640382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7E76-C476-47B1-6368-00F0CB0A6987}"/>
              </a:ext>
            </a:extLst>
          </p:cNvPr>
          <p:cNvSpPr>
            <a:spLocks noGrp="1"/>
          </p:cNvSpPr>
          <p:nvPr>
            <p:ph type="title"/>
          </p:nvPr>
        </p:nvSpPr>
        <p:spPr/>
        <p:txBody>
          <a:bodyPr/>
          <a:lstStyle/>
          <a:p>
            <a:r>
              <a:rPr lang="en-US" dirty="0"/>
              <a:t>Open Space Element</a:t>
            </a:r>
          </a:p>
        </p:txBody>
      </p:sp>
      <p:sp>
        <p:nvSpPr>
          <p:cNvPr id="3" name="Content Placeholder 2">
            <a:extLst>
              <a:ext uri="{FF2B5EF4-FFF2-40B4-BE49-F238E27FC236}">
                <a16:creationId xmlns:a16="http://schemas.microsoft.com/office/drawing/2014/main" id="{BA0CBBD8-F351-EC3B-43B5-112BB902418B}"/>
              </a:ext>
            </a:extLst>
          </p:cNvPr>
          <p:cNvSpPr>
            <a:spLocks noGrp="1"/>
          </p:cNvSpPr>
          <p:nvPr>
            <p:ph idx="1"/>
          </p:nvPr>
        </p:nvSpPr>
        <p:spPr/>
        <p:txBody>
          <a:bodyPr/>
          <a:lstStyle/>
          <a:p>
            <a:r>
              <a:rPr lang="en-US" dirty="0"/>
              <a:t>Details plans and measures for the long–range preservation and conservation of open–space lands, including open space for the preservation of natural resources, the managed production of resources, agriculture, outdoor recreation, and public health and safety.</a:t>
            </a:r>
          </a:p>
        </p:txBody>
      </p:sp>
    </p:spTree>
    <p:extLst>
      <p:ext uri="{BB962C8B-B14F-4D97-AF65-F5344CB8AC3E}">
        <p14:creationId xmlns:p14="http://schemas.microsoft.com/office/powerpoint/2010/main" val="5458735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E178E-B935-8BCE-150B-6DF967C31D99}"/>
              </a:ext>
            </a:extLst>
          </p:cNvPr>
          <p:cNvSpPr>
            <a:spLocks noGrp="1"/>
          </p:cNvSpPr>
          <p:nvPr>
            <p:ph type="title"/>
          </p:nvPr>
        </p:nvSpPr>
        <p:spPr/>
        <p:txBody>
          <a:bodyPr/>
          <a:lstStyle/>
          <a:p>
            <a:r>
              <a:rPr lang="en-US" dirty="0"/>
              <a:t>Noise Element</a:t>
            </a:r>
          </a:p>
        </p:txBody>
      </p:sp>
      <p:sp>
        <p:nvSpPr>
          <p:cNvPr id="3" name="Content Placeholder 2">
            <a:extLst>
              <a:ext uri="{FF2B5EF4-FFF2-40B4-BE49-F238E27FC236}">
                <a16:creationId xmlns:a16="http://schemas.microsoft.com/office/drawing/2014/main" id="{C6114E9B-FC33-A9A2-0CAE-6FDCBECF708E}"/>
              </a:ext>
            </a:extLst>
          </p:cNvPr>
          <p:cNvSpPr>
            <a:spLocks noGrp="1"/>
          </p:cNvSpPr>
          <p:nvPr>
            <p:ph idx="1"/>
          </p:nvPr>
        </p:nvSpPr>
        <p:spPr/>
        <p:txBody>
          <a:bodyPr/>
          <a:lstStyle/>
          <a:p>
            <a:r>
              <a:rPr lang="en-US" dirty="0"/>
              <a:t>Identifies and appraises noise problems within the community and forms the basis for land use distribution determinations.</a:t>
            </a:r>
          </a:p>
        </p:txBody>
      </p:sp>
    </p:spTree>
    <p:extLst>
      <p:ext uri="{BB962C8B-B14F-4D97-AF65-F5344CB8AC3E}">
        <p14:creationId xmlns:p14="http://schemas.microsoft.com/office/powerpoint/2010/main" val="466502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F6B5D-E566-CEE6-3062-26DA96599200}"/>
              </a:ext>
            </a:extLst>
          </p:cNvPr>
          <p:cNvSpPr>
            <a:spLocks noGrp="1"/>
          </p:cNvSpPr>
          <p:nvPr>
            <p:ph type="title"/>
          </p:nvPr>
        </p:nvSpPr>
        <p:spPr/>
        <p:txBody>
          <a:bodyPr/>
          <a:lstStyle/>
          <a:p>
            <a:r>
              <a:rPr lang="en-US" dirty="0"/>
              <a:t>Safety Element</a:t>
            </a:r>
          </a:p>
        </p:txBody>
      </p:sp>
      <p:sp>
        <p:nvSpPr>
          <p:cNvPr id="3" name="Content Placeholder 2">
            <a:extLst>
              <a:ext uri="{FF2B5EF4-FFF2-40B4-BE49-F238E27FC236}">
                <a16:creationId xmlns:a16="http://schemas.microsoft.com/office/drawing/2014/main" id="{D438B5A3-A50A-F243-5D81-A68A2662B58F}"/>
              </a:ext>
            </a:extLst>
          </p:cNvPr>
          <p:cNvSpPr>
            <a:spLocks noGrp="1"/>
          </p:cNvSpPr>
          <p:nvPr>
            <p:ph idx="1"/>
          </p:nvPr>
        </p:nvSpPr>
        <p:spPr/>
        <p:txBody>
          <a:bodyPr/>
          <a:lstStyle/>
          <a:p>
            <a:r>
              <a:rPr lang="en-US" dirty="0"/>
              <a:t>Establishes policies and programs to protect the community from risks associated with seismic, geologic, flood, and wildfire hazards, as well as from other concerns such as drought.</a:t>
            </a:r>
          </a:p>
        </p:txBody>
      </p:sp>
    </p:spTree>
    <p:extLst>
      <p:ext uri="{BB962C8B-B14F-4D97-AF65-F5344CB8AC3E}">
        <p14:creationId xmlns:p14="http://schemas.microsoft.com/office/powerpoint/2010/main" val="26154650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334E9-3E76-13B8-AA40-901BCCC09789}"/>
              </a:ext>
            </a:extLst>
          </p:cNvPr>
          <p:cNvSpPr>
            <a:spLocks noGrp="1"/>
          </p:cNvSpPr>
          <p:nvPr>
            <p:ph type="title"/>
          </p:nvPr>
        </p:nvSpPr>
        <p:spPr/>
        <p:txBody>
          <a:bodyPr/>
          <a:lstStyle/>
          <a:p>
            <a:r>
              <a:rPr lang="en-US" sz="3600" dirty="0"/>
              <a:t>Environmental Justice (if completed as a stand–alone element) </a:t>
            </a:r>
          </a:p>
        </p:txBody>
      </p:sp>
      <p:sp>
        <p:nvSpPr>
          <p:cNvPr id="3" name="Content Placeholder 2">
            <a:extLst>
              <a:ext uri="{FF2B5EF4-FFF2-40B4-BE49-F238E27FC236}">
                <a16:creationId xmlns:a16="http://schemas.microsoft.com/office/drawing/2014/main" id="{77D2B886-5CFD-C9FC-DB32-C7298956FFEC}"/>
              </a:ext>
            </a:extLst>
          </p:cNvPr>
          <p:cNvSpPr>
            <a:spLocks noGrp="1"/>
          </p:cNvSpPr>
          <p:nvPr>
            <p:ph idx="1"/>
          </p:nvPr>
        </p:nvSpPr>
        <p:spPr/>
        <p:txBody>
          <a:bodyPr/>
          <a:lstStyle/>
          <a:p>
            <a:r>
              <a:rPr lang="en-US" dirty="0"/>
              <a:t>Identifies objectives and policies to reduce pollution exposure, improve air quality, promote public facilities, improve food access, advance access to housing, and increase physical activity in identified disadvantaged communities.</a:t>
            </a:r>
          </a:p>
        </p:txBody>
      </p:sp>
    </p:spTree>
    <p:extLst>
      <p:ext uri="{BB962C8B-B14F-4D97-AF65-F5344CB8AC3E}">
        <p14:creationId xmlns:p14="http://schemas.microsoft.com/office/powerpoint/2010/main" val="1785334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E0EA2-9507-4BC7-96E8-82869397788E}"/>
              </a:ext>
            </a:extLst>
          </p:cNvPr>
          <p:cNvSpPr>
            <a:spLocks noGrp="1"/>
          </p:cNvSpPr>
          <p:nvPr>
            <p:ph type="title"/>
          </p:nvPr>
        </p:nvSpPr>
        <p:spPr/>
        <p:txBody>
          <a:bodyPr/>
          <a:lstStyle/>
          <a:p>
            <a:r>
              <a:rPr lang="en-US" dirty="0"/>
              <a:t>Specific Plan</a:t>
            </a:r>
          </a:p>
        </p:txBody>
      </p:sp>
      <p:sp>
        <p:nvSpPr>
          <p:cNvPr id="3" name="Content Placeholder 2">
            <a:extLst>
              <a:ext uri="{FF2B5EF4-FFF2-40B4-BE49-F238E27FC236}">
                <a16:creationId xmlns:a16="http://schemas.microsoft.com/office/drawing/2014/main" id="{4121FC60-833E-4012-975F-2A6013AD4A5E}"/>
              </a:ext>
            </a:extLst>
          </p:cNvPr>
          <p:cNvSpPr>
            <a:spLocks noGrp="1"/>
          </p:cNvSpPr>
          <p:nvPr>
            <p:ph idx="1"/>
          </p:nvPr>
        </p:nvSpPr>
        <p:spPr>
          <a:xfrm>
            <a:off x="903250" y="1427356"/>
            <a:ext cx="9146604" cy="4821043"/>
          </a:xfrm>
        </p:spPr>
        <p:txBody>
          <a:bodyPr>
            <a:normAutofit/>
          </a:bodyPr>
          <a:lstStyle/>
          <a:p>
            <a:endParaRPr lang="en-US" dirty="0"/>
          </a:p>
          <a:p>
            <a:r>
              <a:rPr lang="en-US" sz="2800" dirty="0"/>
              <a:t>A specific plan must contain certain specified details relating to land uses, major infrastructure, development and conservation standards, an implementation program, and a statement of relationship to the general plan</a:t>
            </a:r>
          </a:p>
          <a:p>
            <a:r>
              <a:rPr lang="en-US" sz="2800" dirty="0"/>
              <a:t>Morgan Hill Downtown Specific Plan adopted November 2009</a:t>
            </a:r>
          </a:p>
        </p:txBody>
      </p:sp>
      <p:sp>
        <p:nvSpPr>
          <p:cNvPr id="4" name="TextBox 3">
            <a:extLst>
              <a:ext uri="{FF2B5EF4-FFF2-40B4-BE49-F238E27FC236}">
                <a16:creationId xmlns:a16="http://schemas.microsoft.com/office/drawing/2014/main" id="{D898C81F-48D1-4127-B415-9CD81558A56D}"/>
              </a:ext>
            </a:extLst>
          </p:cNvPr>
          <p:cNvSpPr txBox="1"/>
          <p:nvPr/>
        </p:nvSpPr>
        <p:spPr>
          <a:xfrm>
            <a:off x="6096000" y="5698836"/>
            <a:ext cx="4858327" cy="369332"/>
          </a:xfrm>
          <a:prstGeom prst="rect">
            <a:avLst/>
          </a:prstGeom>
          <a:solidFill>
            <a:schemeClr val="accent1"/>
          </a:solidFill>
        </p:spPr>
        <p:txBody>
          <a:bodyPr wrap="square" rtlCol="0">
            <a:spAutoFit/>
          </a:bodyPr>
          <a:lstStyle/>
          <a:p>
            <a:pPr marL="548640" indent="0" algn="ctr">
              <a:buNone/>
            </a:pPr>
            <a:r>
              <a:rPr lang="en-US" dirty="0"/>
              <a:t>Government Code Section 65451</a:t>
            </a:r>
          </a:p>
        </p:txBody>
      </p:sp>
    </p:spTree>
    <p:extLst>
      <p:ext uri="{BB962C8B-B14F-4D97-AF65-F5344CB8AC3E}">
        <p14:creationId xmlns:p14="http://schemas.microsoft.com/office/powerpoint/2010/main" val="477391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14" name="Picture 13">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C28D0172-F2E0-4763-9C35-F02266495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22"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24" name="Freeform: Shape 23">
            <a:extLst>
              <a:ext uri="{FF2B5EF4-FFF2-40B4-BE49-F238E27FC236}">
                <a16:creationId xmlns:a16="http://schemas.microsoft.com/office/drawing/2014/main" id="{DF6FB2B2-CE21-407F-B22E-302DADC2C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2" name="Title 1">
            <a:extLst>
              <a:ext uri="{FF2B5EF4-FFF2-40B4-BE49-F238E27FC236}">
                <a16:creationId xmlns:a16="http://schemas.microsoft.com/office/drawing/2014/main" id="{B21C0E78-EBD2-46CA-AD30-7C6CE36574A4}"/>
              </a:ext>
            </a:extLst>
          </p:cNvPr>
          <p:cNvSpPr>
            <a:spLocks noGrp="1"/>
          </p:cNvSpPr>
          <p:nvPr>
            <p:ph type="title"/>
          </p:nvPr>
        </p:nvSpPr>
        <p:spPr>
          <a:xfrm>
            <a:off x="965505" y="623571"/>
            <a:ext cx="10260990" cy="3523885"/>
          </a:xfrm>
        </p:spPr>
        <p:txBody>
          <a:bodyPr vert="horz" lIns="91440" tIns="45720" rIns="91440" bIns="45720" rtlCol="0" anchor="b">
            <a:normAutofit/>
          </a:bodyPr>
          <a:lstStyle/>
          <a:p>
            <a:pPr algn="ctr"/>
            <a:r>
              <a:rPr lang="en-US" sz="8000" b="0" i="0" kern="1200" dirty="0">
                <a:solidFill>
                  <a:srgbClr val="FFFFFF"/>
                </a:solidFill>
                <a:latin typeface="+mj-lt"/>
                <a:ea typeface="+mj-ea"/>
                <a:cs typeface="+mj-cs"/>
              </a:rPr>
              <a:t>Amending General Plan</a:t>
            </a:r>
          </a:p>
        </p:txBody>
      </p:sp>
      <p:sp>
        <p:nvSpPr>
          <p:cNvPr id="3" name="Content Placeholder 2">
            <a:extLst>
              <a:ext uri="{FF2B5EF4-FFF2-40B4-BE49-F238E27FC236}">
                <a16:creationId xmlns:a16="http://schemas.microsoft.com/office/drawing/2014/main" id="{3BBB0F10-6887-4A56-89AE-3E95D6216B09}"/>
              </a:ext>
            </a:extLst>
          </p:cNvPr>
          <p:cNvSpPr>
            <a:spLocks noGrp="1"/>
          </p:cNvSpPr>
          <p:nvPr>
            <p:ph idx="1"/>
          </p:nvPr>
        </p:nvSpPr>
        <p:spPr>
          <a:xfrm>
            <a:off x="965505" y="4777380"/>
            <a:ext cx="10260990" cy="1209763"/>
          </a:xfrm>
        </p:spPr>
        <p:txBody>
          <a:bodyPr vert="horz" lIns="91440" tIns="45720" rIns="91440" bIns="45720" rtlCol="0" anchor="t">
            <a:normAutofit lnSpcReduction="10000"/>
          </a:bodyPr>
          <a:lstStyle/>
          <a:p>
            <a:pPr marL="0" indent="0" algn="ctr">
              <a:buNone/>
            </a:pPr>
            <a:r>
              <a:rPr lang="en-US" sz="2400" b="0" i="0" kern="1200" cap="all" dirty="0">
                <a:latin typeface="+mj-lt"/>
                <a:ea typeface="+mj-ea"/>
                <a:cs typeface="+mj-cs"/>
              </a:rPr>
              <a:t>MANDATORY ELEMENTS Limited to four times per year (GC 65358(b)</a:t>
            </a:r>
          </a:p>
          <a:p>
            <a:pPr marL="0" indent="0" algn="ctr">
              <a:buNone/>
            </a:pPr>
            <a:r>
              <a:rPr lang="en-US" sz="2400" cap="all" dirty="0"/>
              <a:t>Morgan Hill City Council Policy No. 07-05</a:t>
            </a:r>
            <a:endParaRPr lang="en-US" sz="2400" b="0" i="0" kern="1200" cap="all" dirty="0">
              <a:latin typeface="+mj-lt"/>
              <a:ea typeface="+mj-ea"/>
              <a:cs typeface="+mj-cs"/>
            </a:endParaRPr>
          </a:p>
        </p:txBody>
      </p:sp>
    </p:spTree>
    <p:extLst>
      <p:ext uri="{BB962C8B-B14F-4D97-AF65-F5344CB8AC3E}">
        <p14:creationId xmlns:p14="http://schemas.microsoft.com/office/powerpoint/2010/main" val="301453434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323FA-13B7-428E-B8DA-4F82170F75D0}"/>
              </a:ext>
            </a:extLst>
          </p:cNvPr>
          <p:cNvSpPr>
            <a:spLocks noGrp="1"/>
          </p:cNvSpPr>
          <p:nvPr>
            <p:ph type="title"/>
          </p:nvPr>
        </p:nvSpPr>
        <p:spPr>
          <a:xfrm>
            <a:off x="646111" y="452718"/>
            <a:ext cx="11441114" cy="433107"/>
          </a:xfrm>
          <a:solidFill>
            <a:schemeClr val="accent1"/>
          </a:solidFill>
        </p:spPr>
        <p:txBody>
          <a:bodyPr/>
          <a:lstStyle/>
          <a:p>
            <a:r>
              <a:rPr lang="en-US" sz="2400" dirty="0"/>
              <a:t>Morgan Hill Municipal Code Chapter 2.36 Planning Commission</a:t>
            </a:r>
            <a:br>
              <a:rPr lang="en-US" sz="3600" dirty="0"/>
            </a:br>
            <a:endParaRPr lang="en-US" sz="2400" dirty="0"/>
          </a:p>
        </p:txBody>
      </p:sp>
      <p:sp>
        <p:nvSpPr>
          <p:cNvPr id="3" name="Content Placeholder 2">
            <a:extLst>
              <a:ext uri="{FF2B5EF4-FFF2-40B4-BE49-F238E27FC236}">
                <a16:creationId xmlns:a16="http://schemas.microsoft.com/office/drawing/2014/main" id="{8FA53EED-6D17-4107-8E4A-D162F9D9F827}"/>
              </a:ext>
            </a:extLst>
          </p:cNvPr>
          <p:cNvSpPr>
            <a:spLocks noGrp="1"/>
          </p:cNvSpPr>
          <p:nvPr>
            <p:ph idx="1"/>
          </p:nvPr>
        </p:nvSpPr>
        <p:spPr>
          <a:xfrm>
            <a:off x="203199" y="885826"/>
            <a:ext cx="11665527" cy="5810538"/>
          </a:xfrm>
        </p:spPr>
        <p:txBody>
          <a:bodyPr>
            <a:normAutofit/>
          </a:bodyPr>
          <a:lstStyle/>
          <a:p>
            <a:pPr marL="0" indent="0" algn="ctr">
              <a:buNone/>
            </a:pPr>
            <a:r>
              <a:rPr lang="en-US" dirty="0"/>
              <a:t>§2.36.040 Powers and Duties</a:t>
            </a:r>
          </a:p>
          <a:p>
            <a:pPr marL="0" indent="0">
              <a:buNone/>
            </a:pPr>
            <a:r>
              <a:rPr lang="en-US" sz="2800" dirty="0"/>
              <a:t>A.  Perform all the functions assigned to the commission by the subdivision and zoning ordinances (Titles</a:t>
            </a:r>
            <a:r>
              <a:rPr lang="en-US" sz="2800" dirty="0">
                <a:hlinkClick r:id="rId3"/>
              </a:rPr>
              <a:t> 17</a:t>
            </a:r>
            <a:r>
              <a:rPr lang="en-US" sz="2800" dirty="0"/>
              <a:t> and</a:t>
            </a:r>
            <a:r>
              <a:rPr lang="en-US" sz="2800" dirty="0">
                <a:hlinkClick r:id="rId4"/>
              </a:rPr>
              <a:t> 18</a:t>
            </a:r>
            <a:r>
              <a:rPr lang="en-US" sz="2800" dirty="0"/>
              <a:t> of this code) of the city, and all general laws of the state of California; </a:t>
            </a:r>
          </a:p>
          <a:p>
            <a:pPr marL="0" indent="0">
              <a:buNone/>
            </a:pPr>
            <a:r>
              <a:rPr lang="en-US" sz="2800" dirty="0"/>
              <a:t>B.  Serve as an advisory body to the city council on matters related to city growth and development and on such other matters as may be requested by the council; </a:t>
            </a:r>
          </a:p>
          <a:p>
            <a:pPr marL="0" indent="0">
              <a:buNone/>
            </a:pPr>
            <a:r>
              <a:rPr lang="en-US" sz="2800" dirty="0"/>
              <a:t>C.  Promote public interest in and understanding of the subdivision and zoning ordinances of the city, and also of all master plans and other official plans and regulations pertaining to planning which have been approved officially by the city council; </a:t>
            </a:r>
          </a:p>
          <a:p>
            <a:pPr marL="0" indent="0">
              <a:buNone/>
            </a:pPr>
            <a:r>
              <a:rPr lang="en-US" dirty="0"/>
              <a:t>																(continued)</a:t>
            </a:r>
          </a:p>
        </p:txBody>
      </p:sp>
    </p:spTree>
    <p:extLst>
      <p:ext uri="{BB962C8B-B14F-4D97-AF65-F5344CB8AC3E}">
        <p14:creationId xmlns:p14="http://schemas.microsoft.com/office/powerpoint/2010/main" val="35902969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87131-4426-43E2-97C3-ED958C9660D0}"/>
              </a:ext>
            </a:extLst>
          </p:cNvPr>
          <p:cNvSpPr>
            <a:spLocks noGrp="1"/>
          </p:cNvSpPr>
          <p:nvPr>
            <p:ph type="title"/>
          </p:nvPr>
        </p:nvSpPr>
        <p:spPr/>
        <p:txBody>
          <a:bodyPr/>
          <a:lstStyle/>
          <a:p>
            <a:r>
              <a:rPr lang="en-US" sz="3600" dirty="0"/>
              <a:t>Land Use Categories in Morgan Hill GP</a:t>
            </a:r>
          </a:p>
        </p:txBody>
      </p:sp>
      <p:sp>
        <p:nvSpPr>
          <p:cNvPr id="3" name="Content Placeholder 2">
            <a:extLst>
              <a:ext uri="{FF2B5EF4-FFF2-40B4-BE49-F238E27FC236}">
                <a16:creationId xmlns:a16="http://schemas.microsoft.com/office/drawing/2014/main" id="{72654181-FE25-48F4-9436-19EBB8131419}"/>
              </a:ext>
            </a:extLst>
          </p:cNvPr>
          <p:cNvSpPr>
            <a:spLocks noGrp="1"/>
          </p:cNvSpPr>
          <p:nvPr>
            <p:ph sz="half" idx="1"/>
          </p:nvPr>
        </p:nvSpPr>
        <p:spPr>
          <a:xfrm>
            <a:off x="1103312" y="1463041"/>
            <a:ext cx="4396339" cy="4793298"/>
          </a:xfrm>
        </p:spPr>
        <p:txBody>
          <a:bodyPr>
            <a:normAutofit/>
          </a:bodyPr>
          <a:lstStyle/>
          <a:p>
            <a:r>
              <a:rPr lang="en-US" dirty="0">
                <a:solidFill>
                  <a:srgbClr val="FF0000"/>
                </a:solidFill>
              </a:rPr>
              <a:t>Rural Designations</a:t>
            </a:r>
          </a:p>
          <a:p>
            <a:pPr lvl="1"/>
            <a:r>
              <a:rPr lang="en-US" dirty="0"/>
              <a:t>Rural County</a:t>
            </a:r>
          </a:p>
          <a:p>
            <a:pPr lvl="1"/>
            <a:r>
              <a:rPr lang="en-US" dirty="0"/>
              <a:t>Open Space</a:t>
            </a:r>
          </a:p>
          <a:p>
            <a:pPr lvl="1"/>
            <a:r>
              <a:rPr lang="en-US" dirty="0"/>
              <a:t>Agriculture</a:t>
            </a:r>
          </a:p>
          <a:p>
            <a:r>
              <a:rPr lang="en-US" dirty="0">
                <a:solidFill>
                  <a:srgbClr val="FF0000"/>
                </a:solidFill>
              </a:rPr>
              <a:t>Residential Designations</a:t>
            </a:r>
          </a:p>
          <a:p>
            <a:pPr lvl="1"/>
            <a:r>
              <a:rPr lang="en-US" dirty="0"/>
              <a:t>Residential Estate</a:t>
            </a:r>
          </a:p>
          <a:p>
            <a:pPr lvl="1"/>
            <a:r>
              <a:rPr lang="en-US" dirty="0"/>
              <a:t>Residential Detached Low</a:t>
            </a:r>
          </a:p>
          <a:p>
            <a:pPr lvl="1"/>
            <a:r>
              <a:rPr lang="en-US" dirty="0"/>
              <a:t>Residential Detached Medium</a:t>
            </a:r>
          </a:p>
          <a:p>
            <a:pPr lvl="1"/>
            <a:r>
              <a:rPr lang="en-US" dirty="0"/>
              <a:t>Residential Detached High</a:t>
            </a:r>
          </a:p>
          <a:p>
            <a:pPr lvl="1"/>
            <a:r>
              <a:rPr lang="en-US" dirty="0"/>
              <a:t>Residential Attached Low</a:t>
            </a:r>
          </a:p>
          <a:p>
            <a:pPr lvl="1"/>
            <a:r>
              <a:rPr lang="en-US" dirty="0"/>
              <a:t>Residential Attached Medium</a:t>
            </a:r>
          </a:p>
          <a:p>
            <a:pPr lvl="1"/>
            <a:r>
              <a:rPr lang="en-US" dirty="0"/>
              <a:t>Residential Downtown</a:t>
            </a:r>
          </a:p>
          <a:p>
            <a:endParaRPr lang="en-US" dirty="0"/>
          </a:p>
        </p:txBody>
      </p:sp>
      <p:sp>
        <p:nvSpPr>
          <p:cNvPr id="4" name="Content Placeholder 3">
            <a:extLst>
              <a:ext uri="{FF2B5EF4-FFF2-40B4-BE49-F238E27FC236}">
                <a16:creationId xmlns:a16="http://schemas.microsoft.com/office/drawing/2014/main" id="{AE394C8D-E0C8-466B-87B8-1C209C79114F}"/>
              </a:ext>
            </a:extLst>
          </p:cNvPr>
          <p:cNvSpPr>
            <a:spLocks noGrp="1"/>
          </p:cNvSpPr>
          <p:nvPr>
            <p:ph sz="half" idx="2"/>
          </p:nvPr>
        </p:nvSpPr>
        <p:spPr>
          <a:xfrm>
            <a:off x="5654493" y="1463040"/>
            <a:ext cx="4396341" cy="4793297"/>
          </a:xfrm>
        </p:spPr>
        <p:txBody>
          <a:bodyPr>
            <a:normAutofit/>
          </a:bodyPr>
          <a:lstStyle/>
          <a:p>
            <a:r>
              <a:rPr lang="en-US" dirty="0">
                <a:solidFill>
                  <a:srgbClr val="FF0000"/>
                </a:solidFill>
              </a:rPr>
              <a:t>Mixed Use Designation</a:t>
            </a:r>
          </a:p>
          <a:p>
            <a:pPr lvl="1"/>
            <a:r>
              <a:rPr lang="en-US" dirty="0"/>
              <a:t>Mixed Use Flex</a:t>
            </a:r>
          </a:p>
          <a:p>
            <a:pPr lvl="1"/>
            <a:r>
              <a:rPr lang="en-US" dirty="0"/>
              <a:t>Mixed Use</a:t>
            </a:r>
          </a:p>
          <a:p>
            <a:r>
              <a:rPr lang="en-US" dirty="0">
                <a:solidFill>
                  <a:srgbClr val="FF0000"/>
                </a:solidFill>
              </a:rPr>
              <a:t>Non-residential Designations</a:t>
            </a:r>
          </a:p>
          <a:p>
            <a:pPr lvl="1"/>
            <a:r>
              <a:rPr lang="en-US" dirty="0"/>
              <a:t>Commercial</a:t>
            </a:r>
          </a:p>
          <a:p>
            <a:pPr lvl="1"/>
            <a:r>
              <a:rPr lang="en-US" dirty="0"/>
              <a:t>General Commercial</a:t>
            </a:r>
          </a:p>
          <a:p>
            <a:pPr lvl="1"/>
            <a:r>
              <a:rPr lang="en-US" dirty="0"/>
              <a:t>Commercial/Industrial</a:t>
            </a:r>
          </a:p>
          <a:p>
            <a:pPr lvl="1"/>
            <a:r>
              <a:rPr lang="en-US" dirty="0"/>
              <a:t>Industrial</a:t>
            </a:r>
          </a:p>
          <a:p>
            <a:pPr lvl="1"/>
            <a:r>
              <a:rPr lang="en-US" dirty="0"/>
              <a:t>Public Facilities</a:t>
            </a:r>
          </a:p>
          <a:p>
            <a:pPr lvl="1"/>
            <a:r>
              <a:rPr lang="en-US" dirty="0"/>
              <a:t>Sports Recreation Leisure</a:t>
            </a:r>
          </a:p>
        </p:txBody>
      </p:sp>
    </p:spTree>
    <p:extLst>
      <p:ext uri="{BB962C8B-B14F-4D97-AF65-F5344CB8AC3E}">
        <p14:creationId xmlns:p14="http://schemas.microsoft.com/office/powerpoint/2010/main" val="1954599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060F5-A258-4D63-AB29-2BFDBBD70023}"/>
              </a:ext>
            </a:extLst>
          </p:cNvPr>
          <p:cNvSpPr>
            <a:spLocks noGrp="1"/>
          </p:cNvSpPr>
          <p:nvPr>
            <p:ph type="title"/>
          </p:nvPr>
        </p:nvSpPr>
        <p:spPr>
          <a:xfrm>
            <a:off x="646111" y="266045"/>
            <a:ext cx="9404723" cy="671232"/>
          </a:xfrm>
          <a:ln>
            <a:solidFill>
              <a:schemeClr val="accent1"/>
            </a:solidFill>
          </a:ln>
        </p:spPr>
        <p:txBody>
          <a:bodyPr/>
          <a:lstStyle/>
          <a:p>
            <a:pPr algn="ctr"/>
            <a:r>
              <a:rPr lang="en-US" dirty="0"/>
              <a:t>Zoning Districts in Morgan Hill</a:t>
            </a:r>
          </a:p>
        </p:txBody>
      </p:sp>
      <p:sp>
        <p:nvSpPr>
          <p:cNvPr id="4" name="Content Placeholder 3">
            <a:extLst>
              <a:ext uri="{FF2B5EF4-FFF2-40B4-BE49-F238E27FC236}">
                <a16:creationId xmlns:a16="http://schemas.microsoft.com/office/drawing/2014/main" id="{E515F3A4-38A2-436F-9A52-8DF663A6A1B3}"/>
              </a:ext>
            </a:extLst>
          </p:cNvPr>
          <p:cNvSpPr>
            <a:spLocks noGrp="1"/>
          </p:cNvSpPr>
          <p:nvPr>
            <p:ph sz="half" idx="1"/>
          </p:nvPr>
        </p:nvSpPr>
        <p:spPr>
          <a:xfrm>
            <a:off x="257176" y="1123951"/>
            <a:ext cx="5242476" cy="5132388"/>
          </a:xfrm>
        </p:spPr>
        <p:txBody>
          <a:bodyPr>
            <a:normAutofit fontScale="92500" lnSpcReduction="20000"/>
          </a:bodyPr>
          <a:lstStyle/>
          <a:p>
            <a:pPr marL="274320" indent="-274320"/>
            <a:r>
              <a:rPr lang="en-US" sz="1600" dirty="0">
                <a:solidFill>
                  <a:srgbClr val="FF0000"/>
                </a:solidFill>
              </a:rPr>
              <a:t>Residential Detached</a:t>
            </a:r>
          </a:p>
          <a:p>
            <a:pPr lvl="1"/>
            <a:r>
              <a:rPr lang="en-US" sz="1400" dirty="0"/>
              <a:t>Residential Estate (RE)</a:t>
            </a:r>
          </a:p>
          <a:p>
            <a:pPr lvl="1"/>
            <a:r>
              <a:rPr lang="en-US" sz="1400" dirty="0"/>
              <a:t>Residential Detached Low Density (RDL)</a:t>
            </a:r>
          </a:p>
          <a:p>
            <a:pPr lvl="1"/>
            <a:r>
              <a:rPr lang="en-US" sz="1400" dirty="0"/>
              <a:t>Residential Detached Medium Density (RDM)</a:t>
            </a:r>
          </a:p>
          <a:p>
            <a:pPr lvl="1"/>
            <a:r>
              <a:rPr lang="en-US" sz="1400" dirty="0"/>
              <a:t>Residential Detached High Density (RDH) </a:t>
            </a:r>
          </a:p>
          <a:p>
            <a:pPr marL="274320" lvl="1" indent="-274320"/>
            <a:r>
              <a:rPr lang="en-US" dirty="0">
                <a:solidFill>
                  <a:srgbClr val="FF0000"/>
                </a:solidFill>
              </a:rPr>
              <a:t>Residential Attached</a:t>
            </a:r>
          </a:p>
          <a:p>
            <a:pPr marL="674370" lvl="2" indent="-274320"/>
            <a:r>
              <a:rPr lang="en-US" dirty="0"/>
              <a:t>Residential Attached Low Density (RAL)</a:t>
            </a:r>
          </a:p>
          <a:p>
            <a:pPr marL="674370" lvl="2" indent="-274320"/>
            <a:r>
              <a:rPr lang="en-US" dirty="0"/>
              <a:t>Residential Attached Medium Density (RAM) </a:t>
            </a:r>
          </a:p>
          <a:p>
            <a:pPr marL="674370" lvl="2" indent="-274320"/>
            <a:r>
              <a:rPr lang="en-US" dirty="0"/>
              <a:t>Residential Attached High Density (RAH)</a:t>
            </a:r>
          </a:p>
          <a:p>
            <a:pPr marL="274320" lvl="1" indent="-274320"/>
            <a:r>
              <a:rPr lang="en-US" dirty="0">
                <a:solidFill>
                  <a:srgbClr val="FF0000"/>
                </a:solidFill>
              </a:rPr>
              <a:t>Mixed Use</a:t>
            </a:r>
          </a:p>
          <a:p>
            <a:pPr marL="674370" lvl="2" indent="-274320"/>
            <a:r>
              <a:rPr lang="en-US" dirty="0"/>
              <a:t>Downtown Mixed Use (MU-D). </a:t>
            </a:r>
          </a:p>
          <a:p>
            <a:pPr marL="674370" lvl="2" indent="-274320"/>
            <a:r>
              <a:rPr lang="en-US" dirty="0"/>
              <a:t>Neighborhood Mixed Use (MU-N).</a:t>
            </a:r>
          </a:p>
          <a:p>
            <a:pPr marL="674370" lvl="2" indent="-274320"/>
            <a:r>
              <a:rPr lang="en-US" dirty="0"/>
              <a:t>Mixed Use Flex (MU-F). </a:t>
            </a:r>
          </a:p>
          <a:p>
            <a:pPr marL="274320" lvl="1" indent="-274320"/>
            <a:r>
              <a:rPr lang="en-US" sz="1400" dirty="0">
                <a:solidFill>
                  <a:srgbClr val="FF0000"/>
                </a:solidFill>
              </a:rPr>
              <a:t>Overlay zones </a:t>
            </a:r>
          </a:p>
          <a:p>
            <a:pPr marL="674370" lvl="2" indent="-274320"/>
            <a:r>
              <a:rPr lang="en-US" sz="1200" dirty="0"/>
              <a:t>Downtown Ground Floor Overlay Zone</a:t>
            </a:r>
          </a:p>
          <a:p>
            <a:pPr marL="674370" lvl="2" indent="-274320"/>
            <a:r>
              <a:rPr lang="en-US" sz="1200" dirty="0"/>
              <a:t>Downtown specific plan overlay zone</a:t>
            </a:r>
          </a:p>
          <a:p>
            <a:pPr marL="274320" lvl="1" indent="-274320"/>
            <a:r>
              <a:rPr lang="en-US" dirty="0">
                <a:solidFill>
                  <a:srgbClr val="FF0000"/>
                </a:solidFill>
              </a:rPr>
              <a:t>Public Facilities </a:t>
            </a:r>
          </a:p>
          <a:p>
            <a:pPr marL="457200" lvl="1" indent="0">
              <a:buNone/>
            </a:pPr>
            <a:endParaRPr lang="en-US" dirty="0"/>
          </a:p>
          <a:p>
            <a:pPr lvl="1"/>
            <a:endParaRPr lang="en-US" dirty="0"/>
          </a:p>
        </p:txBody>
      </p:sp>
      <p:sp>
        <p:nvSpPr>
          <p:cNvPr id="5" name="Content Placeholder 4">
            <a:extLst>
              <a:ext uri="{FF2B5EF4-FFF2-40B4-BE49-F238E27FC236}">
                <a16:creationId xmlns:a16="http://schemas.microsoft.com/office/drawing/2014/main" id="{07454EDF-6B27-4019-968D-2A95F5BF8B94}"/>
              </a:ext>
            </a:extLst>
          </p:cNvPr>
          <p:cNvSpPr>
            <a:spLocks noGrp="1"/>
          </p:cNvSpPr>
          <p:nvPr>
            <p:ph sz="half" idx="2"/>
          </p:nvPr>
        </p:nvSpPr>
        <p:spPr>
          <a:xfrm>
            <a:off x="5654493" y="1123950"/>
            <a:ext cx="6042207" cy="5132387"/>
          </a:xfrm>
        </p:spPr>
        <p:txBody>
          <a:bodyPr>
            <a:normAutofit fontScale="92500" lnSpcReduction="20000"/>
          </a:bodyPr>
          <a:lstStyle/>
          <a:p>
            <a:r>
              <a:rPr lang="en-US" sz="1600" dirty="0">
                <a:solidFill>
                  <a:srgbClr val="FF0000"/>
                </a:solidFill>
              </a:rPr>
              <a:t>Combining Districts</a:t>
            </a:r>
          </a:p>
          <a:p>
            <a:pPr lvl="1"/>
            <a:r>
              <a:rPr lang="en-US" sz="1400" dirty="0"/>
              <a:t>Hillside (H)</a:t>
            </a:r>
          </a:p>
          <a:p>
            <a:pPr lvl="1"/>
            <a:r>
              <a:rPr lang="en-US" sz="1400" dirty="0"/>
              <a:t>Planned development (PD)</a:t>
            </a:r>
          </a:p>
          <a:p>
            <a:pPr lvl="1"/>
            <a:r>
              <a:rPr lang="fr-FR" sz="1400" dirty="0"/>
              <a:t>Active Fault Surface Rupture (AFSR)</a:t>
            </a:r>
            <a:endParaRPr lang="en-US" sz="1400" dirty="0"/>
          </a:p>
          <a:p>
            <a:r>
              <a:rPr lang="en-US" sz="1600" dirty="0">
                <a:solidFill>
                  <a:srgbClr val="FF0000"/>
                </a:solidFill>
              </a:rPr>
              <a:t>Commercial</a:t>
            </a:r>
          </a:p>
          <a:p>
            <a:pPr lvl="1"/>
            <a:r>
              <a:rPr lang="en-US" sz="1400" dirty="0"/>
              <a:t>Administrative Office (CO). </a:t>
            </a:r>
          </a:p>
          <a:p>
            <a:pPr lvl="1"/>
            <a:r>
              <a:rPr lang="en-US" sz="1400" dirty="0"/>
              <a:t>Neighborhood Commercial (CN). </a:t>
            </a:r>
          </a:p>
          <a:p>
            <a:pPr lvl="1"/>
            <a:r>
              <a:rPr lang="en-US" sz="1400" dirty="0"/>
              <a:t>General Commercial (CG)</a:t>
            </a:r>
          </a:p>
          <a:p>
            <a:pPr lvl="1"/>
            <a:r>
              <a:rPr lang="en-US" sz="1400" dirty="0"/>
              <a:t>Highway Commercial (CH). </a:t>
            </a:r>
          </a:p>
          <a:p>
            <a:r>
              <a:rPr lang="en-US" sz="1600" dirty="0">
                <a:solidFill>
                  <a:srgbClr val="FF0000"/>
                </a:solidFill>
              </a:rPr>
              <a:t>Industrial</a:t>
            </a:r>
          </a:p>
          <a:p>
            <a:pPr lvl="1"/>
            <a:r>
              <a:rPr lang="en-US" sz="1400" dirty="0"/>
              <a:t>Commercial Industrial (CI).</a:t>
            </a:r>
          </a:p>
          <a:p>
            <a:pPr lvl="1"/>
            <a:r>
              <a:rPr lang="en-US" sz="1400" dirty="0"/>
              <a:t>Light Office Industrial (IO). </a:t>
            </a:r>
          </a:p>
          <a:p>
            <a:pPr lvl="1"/>
            <a:r>
              <a:rPr lang="en-US" sz="1400" dirty="0"/>
              <a:t>Campus Industrial (IC). </a:t>
            </a:r>
          </a:p>
          <a:p>
            <a:pPr lvl="1"/>
            <a:r>
              <a:rPr lang="en-US" sz="1400" dirty="0"/>
              <a:t>Light Industrial (IL)</a:t>
            </a:r>
          </a:p>
          <a:p>
            <a:pPr lvl="1"/>
            <a:r>
              <a:rPr lang="en-US" sz="1400" dirty="0"/>
              <a:t>General Industrial (IG). </a:t>
            </a:r>
          </a:p>
          <a:p>
            <a:r>
              <a:rPr lang="en-US" sz="1600" dirty="0">
                <a:solidFill>
                  <a:srgbClr val="FF0000"/>
                </a:solidFill>
              </a:rPr>
              <a:t>Open Space </a:t>
            </a:r>
          </a:p>
          <a:p>
            <a:r>
              <a:rPr lang="en-US" sz="1600" dirty="0">
                <a:solidFill>
                  <a:srgbClr val="FF0000"/>
                </a:solidFill>
              </a:rPr>
              <a:t>Sports Recreation and Leisure </a:t>
            </a:r>
            <a:r>
              <a:rPr lang="en-US" sz="1600" dirty="0"/>
              <a:t>(SRL-A and SRL-B)</a:t>
            </a:r>
          </a:p>
        </p:txBody>
      </p:sp>
    </p:spTree>
    <p:extLst>
      <p:ext uri="{BB962C8B-B14F-4D97-AF65-F5344CB8AC3E}">
        <p14:creationId xmlns:p14="http://schemas.microsoft.com/office/powerpoint/2010/main" val="339744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fade">
                                      <p:cBhvr>
                                        <p:cTn id="18" dur="1000"/>
                                        <p:tgtEl>
                                          <p:spTgt spid="4">
                                            <p:txEl>
                                              <p:pRg st="1" end="1"/>
                                            </p:txEl>
                                          </p:spTgt>
                                        </p:tgtEl>
                                      </p:cBhvr>
                                    </p:animEffect>
                                    <p:anim calcmode="lin" valueType="num">
                                      <p:cBhvr>
                                        <p:cTn id="1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fade">
                                      <p:cBhvr>
                                        <p:cTn id="23" dur="1000"/>
                                        <p:tgtEl>
                                          <p:spTgt spid="4">
                                            <p:txEl>
                                              <p:pRg st="2" end="2"/>
                                            </p:txEl>
                                          </p:spTgt>
                                        </p:tgtEl>
                                      </p:cBhvr>
                                    </p:animEffect>
                                    <p:anim calcmode="lin" valueType="num">
                                      <p:cBhvr>
                                        <p:cTn id="2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fade">
                                      <p:cBhvr>
                                        <p:cTn id="33" dur="1000"/>
                                        <p:tgtEl>
                                          <p:spTgt spid="4">
                                            <p:txEl>
                                              <p:pRg st="4" end="4"/>
                                            </p:txEl>
                                          </p:spTgt>
                                        </p:tgtEl>
                                      </p:cBhvr>
                                    </p:animEffect>
                                    <p:anim calcmode="lin" valueType="num">
                                      <p:cBhvr>
                                        <p:cTn id="3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fade">
                                      <p:cBhvr>
                                        <p:cTn id="38" dur="1000"/>
                                        <p:tgtEl>
                                          <p:spTgt spid="4">
                                            <p:txEl>
                                              <p:pRg st="5" end="5"/>
                                            </p:txEl>
                                          </p:spTgt>
                                        </p:tgtEl>
                                      </p:cBhvr>
                                    </p:animEffect>
                                    <p:anim calcmode="lin" valueType="num">
                                      <p:cBhvr>
                                        <p:cTn id="3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Effect transition="in" filter="fade">
                                      <p:cBhvr>
                                        <p:cTn id="43" dur="1000"/>
                                        <p:tgtEl>
                                          <p:spTgt spid="4">
                                            <p:txEl>
                                              <p:pRg st="6" end="6"/>
                                            </p:txEl>
                                          </p:spTgt>
                                        </p:tgtEl>
                                      </p:cBhvr>
                                    </p:animEffect>
                                    <p:anim calcmode="lin" valueType="num">
                                      <p:cBhvr>
                                        <p:cTn id="44"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8" end="8"/>
                                            </p:txEl>
                                          </p:spTgt>
                                        </p:tgtEl>
                                        <p:attrNameLst>
                                          <p:attrName>style.visibility</p:attrName>
                                        </p:attrNameLst>
                                      </p:cBhvr>
                                      <p:to>
                                        <p:strVal val="visible"/>
                                      </p:to>
                                    </p:set>
                                    <p:animEffect transition="in" filter="fade">
                                      <p:cBhvr>
                                        <p:cTn id="53" dur="1000"/>
                                        <p:tgtEl>
                                          <p:spTgt spid="4">
                                            <p:txEl>
                                              <p:pRg st="8" end="8"/>
                                            </p:txEl>
                                          </p:spTgt>
                                        </p:tgtEl>
                                      </p:cBhvr>
                                    </p:animEffect>
                                    <p:anim calcmode="lin" valueType="num">
                                      <p:cBhvr>
                                        <p:cTn id="54"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
                                            <p:txEl>
                                              <p:pRg st="9" end="9"/>
                                            </p:txEl>
                                          </p:spTgt>
                                        </p:tgtEl>
                                        <p:attrNameLst>
                                          <p:attrName>style.visibility</p:attrName>
                                        </p:attrNameLst>
                                      </p:cBhvr>
                                      <p:to>
                                        <p:strVal val="visible"/>
                                      </p:to>
                                    </p:set>
                                    <p:animEffect transition="in" filter="fade">
                                      <p:cBhvr>
                                        <p:cTn id="58" dur="1000"/>
                                        <p:tgtEl>
                                          <p:spTgt spid="4">
                                            <p:txEl>
                                              <p:pRg st="9" end="9"/>
                                            </p:txEl>
                                          </p:spTgt>
                                        </p:tgtEl>
                                      </p:cBhvr>
                                    </p:animEffect>
                                    <p:anim calcmode="lin" valueType="num">
                                      <p:cBhvr>
                                        <p:cTn id="59"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4">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4">
                                            <p:txEl>
                                              <p:pRg st="10" end="10"/>
                                            </p:txEl>
                                          </p:spTgt>
                                        </p:tgtEl>
                                        <p:attrNameLst>
                                          <p:attrName>style.visibility</p:attrName>
                                        </p:attrNameLst>
                                      </p:cBhvr>
                                      <p:to>
                                        <p:strVal val="visible"/>
                                      </p:to>
                                    </p:set>
                                    <p:animEffect transition="in" filter="fade">
                                      <p:cBhvr>
                                        <p:cTn id="63" dur="1000"/>
                                        <p:tgtEl>
                                          <p:spTgt spid="4">
                                            <p:txEl>
                                              <p:pRg st="10" end="10"/>
                                            </p:txEl>
                                          </p:spTgt>
                                        </p:tgtEl>
                                      </p:cBhvr>
                                    </p:animEffect>
                                    <p:anim calcmode="lin" valueType="num">
                                      <p:cBhvr>
                                        <p:cTn id="64"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4">
                                            <p:txEl>
                                              <p:pRg st="11" end="11"/>
                                            </p:txEl>
                                          </p:spTgt>
                                        </p:tgtEl>
                                        <p:attrNameLst>
                                          <p:attrName>style.visibility</p:attrName>
                                        </p:attrNameLst>
                                      </p:cBhvr>
                                      <p:to>
                                        <p:strVal val="visible"/>
                                      </p:to>
                                    </p:set>
                                    <p:animEffect transition="in" filter="fade">
                                      <p:cBhvr>
                                        <p:cTn id="68" dur="1000"/>
                                        <p:tgtEl>
                                          <p:spTgt spid="4">
                                            <p:txEl>
                                              <p:pRg st="11" end="11"/>
                                            </p:txEl>
                                          </p:spTgt>
                                        </p:tgtEl>
                                      </p:cBhvr>
                                    </p:animEffect>
                                    <p:anim calcmode="lin" valueType="num">
                                      <p:cBhvr>
                                        <p:cTn id="69"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4">
                                            <p:txEl>
                                              <p:pRg st="11" end="11"/>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4">
                                            <p:txEl>
                                              <p:pRg st="12" end="12"/>
                                            </p:txEl>
                                          </p:spTgt>
                                        </p:tgtEl>
                                        <p:attrNameLst>
                                          <p:attrName>style.visibility</p:attrName>
                                        </p:attrNameLst>
                                      </p:cBhvr>
                                      <p:to>
                                        <p:strVal val="visible"/>
                                      </p:to>
                                    </p:set>
                                    <p:animEffect transition="in" filter="fade">
                                      <p:cBhvr>
                                        <p:cTn id="73" dur="1000"/>
                                        <p:tgtEl>
                                          <p:spTgt spid="4">
                                            <p:txEl>
                                              <p:pRg st="12" end="12"/>
                                            </p:txEl>
                                          </p:spTgt>
                                        </p:tgtEl>
                                      </p:cBhvr>
                                    </p:animEffect>
                                    <p:anim calcmode="lin" valueType="num">
                                      <p:cBhvr>
                                        <p:cTn id="74"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75" dur="1000" fill="hold"/>
                                        <p:tgtEl>
                                          <p:spTgt spid="4">
                                            <p:txEl>
                                              <p:pRg st="12" end="12"/>
                                            </p:txEl>
                                          </p:spTgt>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4">
                                            <p:txEl>
                                              <p:pRg st="13" end="13"/>
                                            </p:txEl>
                                          </p:spTgt>
                                        </p:tgtEl>
                                        <p:attrNameLst>
                                          <p:attrName>style.visibility</p:attrName>
                                        </p:attrNameLst>
                                      </p:cBhvr>
                                      <p:to>
                                        <p:strVal val="visible"/>
                                      </p:to>
                                    </p:set>
                                    <p:animEffect transition="in" filter="fade">
                                      <p:cBhvr>
                                        <p:cTn id="78" dur="1000"/>
                                        <p:tgtEl>
                                          <p:spTgt spid="4">
                                            <p:txEl>
                                              <p:pRg st="13" end="13"/>
                                            </p:txEl>
                                          </p:spTgt>
                                        </p:tgtEl>
                                      </p:cBhvr>
                                    </p:animEffect>
                                    <p:anim calcmode="lin" valueType="num">
                                      <p:cBhvr>
                                        <p:cTn id="79" dur="1000" fill="hold"/>
                                        <p:tgtEl>
                                          <p:spTgt spid="4">
                                            <p:txEl>
                                              <p:pRg st="13" end="13"/>
                                            </p:txEl>
                                          </p:spTgt>
                                        </p:tgtEl>
                                        <p:attrNameLst>
                                          <p:attrName>ppt_x</p:attrName>
                                        </p:attrNameLst>
                                      </p:cBhvr>
                                      <p:tavLst>
                                        <p:tav tm="0">
                                          <p:val>
                                            <p:strVal val="#ppt_x"/>
                                          </p:val>
                                        </p:tav>
                                        <p:tav tm="100000">
                                          <p:val>
                                            <p:strVal val="#ppt_x"/>
                                          </p:val>
                                        </p:tav>
                                      </p:tavLst>
                                    </p:anim>
                                    <p:anim calcmode="lin" valueType="num">
                                      <p:cBhvr>
                                        <p:cTn id="80" dur="1000" fill="hold"/>
                                        <p:tgtEl>
                                          <p:spTgt spid="4">
                                            <p:txEl>
                                              <p:pRg st="13" end="13"/>
                                            </p:txEl>
                                          </p:spTgt>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4">
                                            <p:txEl>
                                              <p:pRg st="14" end="14"/>
                                            </p:txEl>
                                          </p:spTgt>
                                        </p:tgtEl>
                                        <p:attrNameLst>
                                          <p:attrName>style.visibility</p:attrName>
                                        </p:attrNameLst>
                                      </p:cBhvr>
                                      <p:to>
                                        <p:strVal val="visible"/>
                                      </p:to>
                                    </p:set>
                                    <p:animEffect transition="in" filter="fade">
                                      <p:cBhvr>
                                        <p:cTn id="83" dur="1000"/>
                                        <p:tgtEl>
                                          <p:spTgt spid="4">
                                            <p:txEl>
                                              <p:pRg st="14" end="14"/>
                                            </p:txEl>
                                          </p:spTgt>
                                        </p:tgtEl>
                                      </p:cBhvr>
                                    </p:animEffect>
                                    <p:anim calcmode="lin" valueType="num">
                                      <p:cBhvr>
                                        <p:cTn id="84" dur="1000" fill="hold"/>
                                        <p:tgtEl>
                                          <p:spTgt spid="4">
                                            <p:txEl>
                                              <p:pRg st="14" end="14"/>
                                            </p:txEl>
                                          </p:spTgt>
                                        </p:tgtEl>
                                        <p:attrNameLst>
                                          <p:attrName>ppt_x</p:attrName>
                                        </p:attrNameLst>
                                      </p:cBhvr>
                                      <p:tavLst>
                                        <p:tav tm="0">
                                          <p:val>
                                            <p:strVal val="#ppt_x"/>
                                          </p:val>
                                        </p:tav>
                                        <p:tav tm="100000">
                                          <p:val>
                                            <p:strVal val="#ppt_x"/>
                                          </p:val>
                                        </p:tav>
                                      </p:tavLst>
                                    </p:anim>
                                    <p:anim calcmode="lin" valueType="num">
                                      <p:cBhvr>
                                        <p:cTn id="85" dur="1000" fill="hold"/>
                                        <p:tgtEl>
                                          <p:spTgt spid="4">
                                            <p:txEl>
                                              <p:pRg st="14" end="14"/>
                                            </p:txEl>
                                          </p:spTgt>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4">
                                            <p:txEl>
                                              <p:pRg st="15" end="15"/>
                                            </p:txEl>
                                          </p:spTgt>
                                        </p:tgtEl>
                                        <p:attrNameLst>
                                          <p:attrName>style.visibility</p:attrName>
                                        </p:attrNameLst>
                                      </p:cBhvr>
                                      <p:to>
                                        <p:strVal val="visible"/>
                                      </p:to>
                                    </p:set>
                                    <p:animEffect transition="in" filter="fade">
                                      <p:cBhvr>
                                        <p:cTn id="88" dur="1000"/>
                                        <p:tgtEl>
                                          <p:spTgt spid="4">
                                            <p:txEl>
                                              <p:pRg st="15" end="15"/>
                                            </p:txEl>
                                          </p:spTgt>
                                        </p:tgtEl>
                                      </p:cBhvr>
                                    </p:animEffect>
                                    <p:anim calcmode="lin" valueType="num">
                                      <p:cBhvr>
                                        <p:cTn id="89" dur="1000" fill="hold"/>
                                        <p:tgtEl>
                                          <p:spTgt spid="4">
                                            <p:txEl>
                                              <p:pRg st="15" end="15"/>
                                            </p:txEl>
                                          </p:spTgt>
                                        </p:tgtEl>
                                        <p:attrNameLst>
                                          <p:attrName>ppt_x</p:attrName>
                                        </p:attrNameLst>
                                      </p:cBhvr>
                                      <p:tavLst>
                                        <p:tav tm="0">
                                          <p:val>
                                            <p:strVal val="#ppt_x"/>
                                          </p:val>
                                        </p:tav>
                                        <p:tav tm="100000">
                                          <p:val>
                                            <p:strVal val="#ppt_x"/>
                                          </p:val>
                                        </p:tav>
                                      </p:tavLst>
                                    </p:anim>
                                    <p:anim calcmode="lin" valueType="num">
                                      <p:cBhvr>
                                        <p:cTn id="90" dur="1000" fill="hold"/>
                                        <p:tgtEl>
                                          <p:spTgt spid="4">
                                            <p:txEl>
                                              <p:pRg st="15" end="15"/>
                                            </p:txEl>
                                          </p:spTgt>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4">
                                            <p:txEl>
                                              <p:pRg st="16" end="16"/>
                                            </p:txEl>
                                          </p:spTgt>
                                        </p:tgtEl>
                                        <p:attrNameLst>
                                          <p:attrName>style.visibility</p:attrName>
                                        </p:attrNameLst>
                                      </p:cBhvr>
                                      <p:to>
                                        <p:strVal val="visible"/>
                                      </p:to>
                                    </p:set>
                                    <p:animEffect transition="in" filter="fade">
                                      <p:cBhvr>
                                        <p:cTn id="93" dur="1000"/>
                                        <p:tgtEl>
                                          <p:spTgt spid="4">
                                            <p:txEl>
                                              <p:pRg st="16" end="16"/>
                                            </p:txEl>
                                          </p:spTgt>
                                        </p:tgtEl>
                                      </p:cBhvr>
                                    </p:animEffect>
                                    <p:anim calcmode="lin" valueType="num">
                                      <p:cBhvr>
                                        <p:cTn id="94" dur="1000" fill="hold"/>
                                        <p:tgtEl>
                                          <p:spTgt spid="4">
                                            <p:txEl>
                                              <p:pRg st="16" end="16"/>
                                            </p:txEl>
                                          </p:spTgt>
                                        </p:tgtEl>
                                        <p:attrNameLst>
                                          <p:attrName>ppt_x</p:attrName>
                                        </p:attrNameLst>
                                      </p:cBhvr>
                                      <p:tavLst>
                                        <p:tav tm="0">
                                          <p:val>
                                            <p:strVal val="#ppt_x"/>
                                          </p:val>
                                        </p:tav>
                                        <p:tav tm="100000">
                                          <p:val>
                                            <p:strVal val="#ppt_x"/>
                                          </p:val>
                                        </p:tav>
                                      </p:tavLst>
                                    </p:anim>
                                    <p:anim calcmode="lin" valueType="num">
                                      <p:cBhvr>
                                        <p:cTn id="95" dur="1000" fill="hold"/>
                                        <p:tgtEl>
                                          <p:spTgt spid="4">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nodeType="clickEffect">
                                  <p:stCondLst>
                                    <p:cond delay="0"/>
                                  </p:stCondLst>
                                  <p:childTnLst>
                                    <p:set>
                                      <p:cBhvr>
                                        <p:cTn id="99" dur="1" fill="hold">
                                          <p:stCondLst>
                                            <p:cond delay="0"/>
                                          </p:stCondLst>
                                        </p:cTn>
                                        <p:tgtEl>
                                          <p:spTgt spid="5">
                                            <p:txEl>
                                              <p:pRg st="0" end="0"/>
                                            </p:txEl>
                                          </p:spTgt>
                                        </p:tgtEl>
                                        <p:attrNameLst>
                                          <p:attrName>style.visibility</p:attrName>
                                        </p:attrNameLst>
                                      </p:cBhvr>
                                      <p:to>
                                        <p:strVal val="visible"/>
                                      </p:to>
                                    </p:set>
                                    <p:animEffect transition="in" filter="fade">
                                      <p:cBhvr>
                                        <p:cTn id="100" dur="1000"/>
                                        <p:tgtEl>
                                          <p:spTgt spid="5">
                                            <p:txEl>
                                              <p:pRg st="0" end="0"/>
                                            </p:txEl>
                                          </p:spTgt>
                                        </p:tgtEl>
                                      </p:cBhvr>
                                    </p:animEffect>
                                    <p:anim calcmode="lin" valueType="num">
                                      <p:cBhvr>
                                        <p:cTn id="10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02"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3" presetID="42" presetClass="entr" presetSubtype="0" fill="hold" nodeType="withEffect">
                                  <p:stCondLst>
                                    <p:cond delay="0"/>
                                  </p:stCondLst>
                                  <p:childTnLst>
                                    <p:set>
                                      <p:cBhvr>
                                        <p:cTn id="104" dur="1" fill="hold">
                                          <p:stCondLst>
                                            <p:cond delay="0"/>
                                          </p:stCondLst>
                                        </p:cTn>
                                        <p:tgtEl>
                                          <p:spTgt spid="5">
                                            <p:txEl>
                                              <p:pRg st="1" end="1"/>
                                            </p:txEl>
                                          </p:spTgt>
                                        </p:tgtEl>
                                        <p:attrNameLst>
                                          <p:attrName>style.visibility</p:attrName>
                                        </p:attrNameLst>
                                      </p:cBhvr>
                                      <p:to>
                                        <p:strVal val="visible"/>
                                      </p:to>
                                    </p:set>
                                    <p:animEffect transition="in" filter="fade">
                                      <p:cBhvr>
                                        <p:cTn id="105" dur="1000"/>
                                        <p:tgtEl>
                                          <p:spTgt spid="5">
                                            <p:txEl>
                                              <p:pRg st="1" end="1"/>
                                            </p:txEl>
                                          </p:spTgt>
                                        </p:tgtEl>
                                      </p:cBhvr>
                                    </p:animEffect>
                                    <p:anim calcmode="lin" valueType="num">
                                      <p:cBhvr>
                                        <p:cTn id="10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07"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8" presetID="42" presetClass="entr" presetSubtype="0" fill="hold" nodeType="withEffect">
                                  <p:stCondLst>
                                    <p:cond delay="0"/>
                                  </p:stCondLst>
                                  <p:childTnLst>
                                    <p:set>
                                      <p:cBhvr>
                                        <p:cTn id="109" dur="1" fill="hold">
                                          <p:stCondLst>
                                            <p:cond delay="0"/>
                                          </p:stCondLst>
                                        </p:cTn>
                                        <p:tgtEl>
                                          <p:spTgt spid="5">
                                            <p:txEl>
                                              <p:pRg st="2" end="2"/>
                                            </p:txEl>
                                          </p:spTgt>
                                        </p:tgtEl>
                                        <p:attrNameLst>
                                          <p:attrName>style.visibility</p:attrName>
                                        </p:attrNameLst>
                                      </p:cBhvr>
                                      <p:to>
                                        <p:strVal val="visible"/>
                                      </p:to>
                                    </p:set>
                                    <p:animEffect transition="in" filter="fade">
                                      <p:cBhvr>
                                        <p:cTn id="110" dur="1000"/>
                                        <p:tgtEl>
                                          <p:spTgt spid="5">
                                            <p:txEl>
                                              <p:pRg st="2" end="2"/>
                                            </p:txEl>
                                          </p:spTgt>
                                        </p:tgtEl>
                                      </p:cBhvr>
                                    </p:animEffect>
                                    <p:anim calcmode="lin" valueType="num">
                                      <p:cBhvr>
                                        <p:cTn id="111"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12" dur="1000" fill="hold"/>
                                        <p:tgtEl>
                                          <p:spTgt spid="5">
                                            <p:txEl>
                                              <p:pRg st="2" end="2"/>
                                            </p:txEl>
                                          </p:spTgt>
                                        </p:tgtEl>
                                        <p:attrNameLst>
                                          <p:attrName>ppt_y</p:attrName>
                                        </p:attrNameLst>
                                      </p:cBhvr>
                                      <p:tavLst>
                                        <p:tav tm="0">
                                          <p:val>
                                            <p:strVal val="#ppt_y+.1"/>
                                          </p:val>
                                        </p:tav>
                                        <p:tav tm="100000">
                                          <p:val>
                                            <p:strVal val="#ppt_y"/>
                                          </p:val>
                                        </p:tav>
                                      </p:tavLst>
                                    </p:anim>
                                  </p:childTnLst>
                                </p:cTn>
                              </p:par>
                              <p:par>
                                <p:cTn id="113" presetID="42" presetClass="entr" presetSubtype="0" fill="hold" nodeType="withEffect">
                                  <p:stCondLst>
                                    <p:cond delay="0"/>
                                  </p:stCondLst>
                                  <p:childTnLst>
                                    <p:set>
                                      <p:cBhvr>
                                        <p:cTn id="114" dur="1" fill="hold">
                                          <p:stCondLst>
                                            <p:cond delay="0"/>
                                          </p:stCondLst>
                                        </p:cTn>
                                        <p:tgtEl>
                                          <p:spTgt spid="5">
                                            <p:txEl>
                                              <p:pRg st="3" end="3"/>
                                            </p:txEl>
                                          </p:spTgt>
                                        </p:tgtEl>
                                        <p:attrNameLst>
                                          <p:attrName>style.visibility</p:attrName>
                                        </p:attrNameLst>
                                      </p:cBhvr>
                                      <p:to>
                                        <p:strVal val="visible"/>
                                      </p:to>
                                    </p:set>
                                    <p:animEffect transition="in" filter="fade">
                                      <p:cBhvr>
                                        <p:cTn id="115" dur="1000"/>
                                        <p:tgtEl>
                                          <p:spTgt spid="5">
                                            <p:txEl>
                                              <p:pRg st="3" end="3"/>
                                            </p:txEl>
                                          </p:spTgt>
                                        </p:tgtEl>
                                      </p:cBhvr>
                                    </p:animEffect>
                                    <p:anim calcmode="lin" valueType="num">
                                      <p:cBhvr>
                                        <p:cTn id="11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17"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18" presetID="42" presetClass="entr" presetSubtype="0" fill="hold" nodeType="withEffect">
                                  <p:stCondLst>
                                    <p:cond delay="0"/>
                                  </p:stCondLst>
                                  <p:childTnLst>
                                    <p:set>
                                      <p:cBhvr>
                                        <p:cTn id="119" dur="1" fill="hold">
                                          <p:stCondLst>
                                            <p:cond delay="0"/>
                                          </p:stCondLst>
                                        </p:cTn>
                                        <p:tgtEl>
                                          <p:spTgt spid="5">
                                            <p:txEl>
                                              <p:pRg st="4" end="4"/>
                                            </p:txEl>
                                          </p:spTgt>
                                        </p:tgtEl>
                                        <p:attrNameLst>
                                          <p:attrName>style.visibility</p:attrName>
                                        </p:attrNameLst>
                                      </p:cBhvr>
                                      <p:to>
                                        <p:strVal val="visible"/>
                                      </p:to>
                                    </p:set>
                                    <p:animEffect transition="in" filter="fade">
                                      <p:cBhvr>
                                        <p:cTn id="120" dur="1000"/>
                                        <p:tgtEl>
                                          <p:spTgt spid="5">
                                            <p:txEl>
                                              <p:pRg st="4" end="4"/>
                                            </p:txEl>
                                          </p:spTgt>
                                        </p:tgtEl>
                                      </p:cBhvr>
                                    </p:animEffect>
                                    <p:anim calcmode="lin" valueType="num">
                                      <p:cBhvr>
                                        <p:cTn id="12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22" dur="1000" fill="hold"/>
                                        <p:tgtEl>
                                          <p:spTgt spid="5">
                                            <p:txEl>
                                              <p:pRg st="4" end="4"/>
                                            </p:txEl>
                                          </p:spTgt>
                                        </p:tgtEl>
                                        <p:attrNameLst>
                                          <p:attrName>ppt_y</p:attrName>
                                        </p:attrNameLst>
                                      </p:cBhvr>
                                      <p:tavLst>
                                        <p:tav tm="0">
                                          <p:val>
                                            <p:strVal val="#ppt_y+.1"/>
                                          </p:val>
                                        </p:tav>
                                        <p:tav tm="100000">
                                          <p:val>
                                            <p:strVal val="#ppt_y"/>
                                          </p:val>
                                        </p:tav>
                                      </p:tavLst>
                                    </p:anim>
                                  </p:childTnLst>
                                </p:cTn>
                              </p:par>
                              <p:par>
                                <p:cTn id="123" presetID="42" presetClass="entr" presetSubtype="0" fill="hold" nodeType="withEffect">
                                  <p:stCondLst>
                                    <p:cond delay="0"/>
                                  </p:stCondLst>
                                  <p:childTnLst>
                                    <p:set>
                                      <p:cBhvr>
                                        <p:cTn id="124" dur="1" fill="hold">
                                          <p:stCondLst>
                                            <p:cond delay="0"/>
                                          </p:stCondLst>
                                        </p:cTn>
                                        <p:tgtEl>
                                          <p:spTgt spid="5">
                                            <p:txEl>
                                              <p:pRg st="5" end="5"/>
                                            </p:txEl>
                                          </p:spTgt>
                                        </p:tgtEl>
                                        <p:attrNameLst>
                                          <p:attrName>style.visibility</p:attrName>
                                        </p:attrNameLst>
                                      </p:cBhvr>
                                      <p:to>
                                        <p:strVal val="visible"/>
                                      </p:to>
                                    </p:set>
                                    <p:animEffect transition="in" filter="fade">
                                      <p:cBhvr>
                                        <p:cTn id="125" dur="1000"/>
                                        <p:tgtEl>
                                          <p:spTgt spid="5">
                                            <p:txEl>
                                              <p:pRg st="5" end="5"/>
                                            </p:txEl>
                                          </p:spTgt>
                                        </p:tgtEl>
                                      </p:cBhvr>
                                    </p:animEffect>
                                    <p:anim calcmode="lin" valueType="num">
                                      <p:cBhvr>
                                        <p:cTn id="12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27" dur="1000" fill="hold"/>
                                        <p:tgtEl>
                                          <p:spTgt spid="5">
                                            <p:txEl>
                                              <p:pRg st="5" end="5"/>
                                            </p:txEl>
                                          </p:spTgt>
                                        </p:tgtEl>
                                        <p:attrNameLst>
                                          <p:attrName>ppt_y</p:attrName>
                                        </p:attrNameLst>
                                      </p:cBhvr>
                                      <p:tavLst>
                                        <p:tav tm="0">
                                          <p:val>
                                            <p:strVal val="#ppt_y+.1"/>
                                          </p:val>
                                        </p:tav>
                                        <p:tav tm="100000">
                                          <p:val>
                                            <p:strVal val="#ppt_y"/>
                                          </p:val>
                                        </p:tav>
                                      </p:tavLst>
                                    </p:anim>
                                  </p:childTnLst>
                                </p:cTn>
                              </p:par>
                              <p:par>
                                <p:cTn id="128" presetID="42" presetClass="entr" presetSubtype="0" fill="hold" nodeType="withEffect">
                                  <p:stCondLst>
                                    <p:cond delay="0"/>
                                  </p:stCondLst>
                                  <p:childTnLst>
                                    <p:set>
                                      <p:cBhvr>
                                        <p:cTn id="129" dur="1" fill="hold">
                                          <p:stCondLst>
                                            <p:cond delay="0"/>
                                          </p:stCondLst>
                                        </p:cTn>
                                        <p:tgtEl>
                                          <p:spTgt spid="5">
                                            <p:txEl>
                                              <p:pRg st="6" end="6"/>
                                            </p:txEl>
                                          </p:spTgt>
                                        </p:tgtEl>
                                        <p:attrNameLst>
                                          <p:attrName>style.visibility</p:attrName>
                                        </p:attrNameLst>
                                      </p:cBhvr>
                                      <p:to>
                                        <p:strVal val="visible"/>
                                      </p:to>
                                    </p:set>
                                    <p:animEffect transition="in" filter="fade">
                                      <p:cBhvr>
                                        <p:cTn id="130" dur="1000"/>
                                        <p:tgtEl>
                                          <p:spTgt spid="5">
                                            <p:txEl>
                                              <p:pRg st="6" end="6"/>
                                            </p:txEl>
                                          </p:spTgt>
                                        </p:tgtEl>
                                      </p:cBhvr>
                                    </p:animEffect>
                                    <p:anim calcmode="lin" valueType="num">
                                      <p:cBhvr>
                                        <p:cTn id="131"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132" dur="1000" fill="hold"/>
                                        <p:tgtEl>
                                          <p:spTgt spid="5">
                                            <p:txEl>
                                              <p:pRg st="6" end="6"/>
                                            </p:txEl>
                                          </p:spTgt>
                                        </p:tgtEl>
                                        <p:attrNameLst>
                                          <p:attrName>ppt_y</p:attrName>
                                        </p:attrNameLst>
                                      </p:cBhvr>
                                      <p:tavLst>
                                        <p:tav tm="0">
                                          <p:val>
                                            <p:strVal val="#ppt_y+.1"/>
                                          </p:val>
                                        </p:tav>
                                        <p:tav tm="100000">
                                          <p:val>
                                            <p:strVal val="#ppt_y"/>
                                          </p:val>
                                        </p:tav>
                                      </p:tavLst>
                                    </p:anim>
                                  </p:childTnLst>
                                </p:cTn>
                              </p:par>
                              <p:par>
                                <p:cTn id="133" presetID="42" presetClass="entr" presetSubtype="0" fill="hold" nodeType="withEffect">
                                  <p:stCondLst>
                                    <p:cond delay="0"/>
                                  </p:stCondLst>
                                  <p:childTnLst>
                                    <p:set>
                                      <p:cBhvr>
                                        <p:cTn id="134" dur="1" fill="hold">
                                          <p:stCondLst>
                                            <p:cond delay="0"/>
                                          </p:stCondLst>
                                        </p:cTn>
                                        <p:tgtEl>
                                          <p:spTgt spid="5">
                                            <p:txEl>
                                              <p:pRg st="7" end="7"/>
                                            </p:txEl>
                                          </p:spTgt>
                                        </p:tgtEl>
                                        <p:attrNameLst>
                                          <p:attrName>style.visibility</p:attrName>
                                        </p:attrNameLst>
                                      </p:cBhvr>
                                      <p:to>
                                        <p:strVal val="visible"/>
                                      </p:to>
                                    </p:set>
                                    <p:animEffect transition="in" filter="fade">
                                      <p:cBhvr>
                                        <p:cTn id="135" dur="1000"/>
                                        <p:tgtEl>
                                          <p:spTgt spid="5">
                                            <p:txEl>
                                              <p:pRg st="7" end="7"/>
                                            </p:txEl>
                                          </p:spTgt>
                                        </p:tgtEl>
                                      </p:cBhvr>
                                    </p:animEffect>
                                    <p:anim calcmode="lin" valueType="num">
                                      <p:cBhvr>
                                        <p:cTn id="136"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137" dur="1000" fill="hold"/>
                                        <p:tgtEl>
                                          <p:spTgt spid="5">
                                            <p:txEl>
                                              <p:pRg st="7" end="7"/>
                                            </p:txEl>
                                          </p:spTgt>
                                        </p:tgtEl>
                                        <p:attrNameLst>
                                          <p:attrName>ppt_y</p:attrName>
                                        </p:attrNameLst>
                                      </p:cBhvr>
                                      <p:tavLst>
                                        <p:tav tm="0">
                                          <p:val>
                                            <p:strVal val="#ppt_y+.1"/>
                                          </p:val>
                                        </p:tav>
                                        <p:tav tm="100000">
                                          <p:val>
                                            <p:strVal val="#ppt_y"/>
                                          </p:val>
                                        </p:tav>
                                      </p:tavLst>
                                    </p:anim>
                                  </p:childTnLst>
                                </p:cTn>
                              </p:par>
                              <p:par>
                                <p:cTn id="138" presetID="42" presetClass="entr" presetSubtype="0" fill="hold" nodeType="withEffect">
                                  <p:stCondLst>
                                    <p:cond delay="0"/>
                                  </p:stCondLst>
                                  <p:childTnLst>
                                    <p:set>
                                      <p:cBhvr>
                                        <p:cTn id="139" dur="1" fill="hold">
                                          <p:stCondLst>
                                            <p:cond delay="0"/>
                                          </p:stCondLst>
                                        </p:cTn>
                                        <p:tgtEl>
                                          <p:spTgt spid="5">
                                            <p:txEl>
                                              <p:pRg st="8" end="8"/>
                                            </p:txEl>
                                          </p:spTgt>
                                        </p:tgtEl>
                                        <p:attrNameLst>
                                          <p:attrName>style.visibility</p:attrName>
                                        </p:attrNameLst>
                                      </p:cBhvr>
                                      <p:to>
                                        <p:strVal val="visible"/>
                                      </p:to>
                                    </p:set>
                                    <p:animEffect transition="in" filter="fade">
                                      <p:cBhvr>
                                        <p:cTn id="140" dur="1000"/>
                                        <p:tgtEl>
                                          <p:spTgt spid="5">
                                            <p:txEl>
                                              <p:pRg st="8" end="8"/>
                                            </p:txEl>
                                          </p:spTgt>
                                        </p:tgtEl>
                                      </p:cBhvr>
                                    </p:animEffect>
                                    <p:anim calcmode="lin" valueType="num">
                                      <p:cBhvr>
                                        <p:cTn id="141"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142" dur="1000" fill="hold"/>
                                        <p:tgtEl>
                                          <p:spTgt spid="5">
                                            <p:txEl>
                                              <p:pRg st="8" end="8"/>
                                            </p:txEl>
                                          </p:spTgt>
                                        </p:tgtEl>
                                        <p:attrNameLst>
                                          <p:attrName>ppt_y</p:attrName>
                                        </p:attrNameLst>
                                      </p:cBhvr>
                                      <p:tavLst>
                                        <p:tav tm="0">
                                          <p:val>
                                            <p:strVal val="#ppt_y+.1"/>
                                          </p:val>
                                        </p:tav>
                                        <p:tav tm="100000">
                                          <p:val>
                                            <p:strVal val="#ppt_y"/>
                                          </p:val>
                                        </p:tav>
                                      </p:tavLst>
                                    </p:anim>
                                  </p:childTnLst>
                                </p:cTn>
                              </p:par>
                              <p:par>
                                <p:cTn id="143" presetID="42" presetClass="entr" presetSubtype="0" fill="hold" nodeType="withEffect">
                                  <p:stCondLst>
                                    <p:cond delay="0"/>
                                  </p:stCondLst>
                                  <p:childTnLst>
                                    <p:set>
                                      <p:cBhvr>
                                        <p:cTn id="144" dur="1" fill="hold">
                                          <p:stCondLst>
                                            <p:cond delay="0"/>
                                          </p:stCondLst>
                                        </p:cTn>
                                        <p:tgtEl>
                                          <p:spTgt spid="5">
                                            <p:txEl>
                                              <p:pRg st="9" end="9"/>
                                            </p:txEl>
                                          </p:spTgt>
                                        </p:tgtEl>
                                        <p:attrNameLst>
                                          <p:attrName>style.visibility</p:attrName>
                                        </p:attrNameLst>
                                      </p:cBhvr>
                                      <p:to>
                                        <p:strVal val="visible"/>
                                      </p:to>
                                    </p:set>
                                    <p:animEffect transition="in" filter="fade">
                                      <p:cBhvr>
                                        <p:cTn id="145" dur="1000"/>
                                        <p:tgtEl>
                                          <p:spTgt spid="5">
                                            <p:txEl>
                                              <p:pRg st="9" end="9"/>
                                            </p:txEl>
                                          </p:spTgt>
                                        </p:tgtEl>
                                      </p:cBhvr>
                                    </p:animEffect>
                                    <p:anim calcmode="lin" valueType="num">
                                      <p:cBhvr>
                                        <p:cTn id="146"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147" dur="1000" fill="hold"/>
                                        <p:tgtEl>
                                          <p:spTgt spid="5">
                                            <p:txEl>
                                              <p:pRg st="9" end="9"/>
                                            </p:txEl>
                                          </p:spTgt>
                                        </p:tgtEl>
                                        <p:attrNameLst>
                                          <p:attrName>ppt_y</p:attrName>
                                        </p:attrNameLst>
                                      </p:cBhvr>
                                      <p:tavLst>
                                        <p:tav tm="0">
                                          <p:val>
                                            <p:strVal val="#ppt_y+.1"/>
                                          </p:val>
                                        </p:tav>
                                        <p:tav tm="100000">
                                          <p:val>
                                            <p:strVal val="#ppt_y"/>
                                          </p:val>
                                        </p:tav>
                                      </p:tavLst>
                                    </p:anim>
                                  </p:childTnLst>
                                </p:cTn>
                              </p:par>
                              <p:par>
                                <p:cTn id="148" presetID="42" presetClass="entr" presetSubtype="0" fill="hold" nodeType="withEffect">
                                  <p:stCondLst>
                                    <p:cond delay="0"/>
                                  </p:stCondLst>
                                  <p:childTnLst>
                                    <p:set>
                                      <p:cBhvr>
                                        <p:cTn id="149" dur="1" fill="hold">
                                          <p:stCondLst>
                                            <p:cond delay="0"/>
                                          </p:stCondLst>
                                        </p:cTn>
                                        <p:tgtEl>
                                          <p:spTgt spid="5">
                                            <p:txEl>
                                              <p:pRg st="10" end="10"/>
                                            </p:txEl>
                                          </p:spTgt>
                                        </p:tgtEl>
                                        <p:attrNameLst>
                                          <p:attrName>style.visibility</p:attrName>
                                        </p:attrNameLst>
                                      </p:cBhvr>
                                      <p:to>
                                        <p:strVal val="visible"/>
                                      </p:to>
                                    </p:set>
                                    <p:animEffect transition="in" filter="fade">
                                      <p:cBhvr>
                                        <p:cTn id="150" dur="1000"/>
                                        <p:tgtEl>
                                          <p:spTgt spid="5">
                                            <p:txEl>
                                              <p:pRg st="10" end="10"/>
                                            </p:txEl>
                                          </p:spTgt>
                                        </p:tgtEl>
                                      </p:cBhvr>
                                    </p:animEffect>
                                    <p:anim calcmode="lin" valueType="num">
                                      <p:cBhvr>
                                        <p:cTn id="151"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152" dur="1000" fill="hold"/>
                                        <p:tgtEl>
                                          <p:spTgt spid="5">
                                            <p:txEl>
                                              <p:pRg st="10" end="10"/>
                                            </p:txEl>
                                          </p:spTgt>
                                        </p:tgtEl>
                                        <p:attrNameLst>
                                          <p:attrName>ppt_y</p:attrName>
                                        </p:attrNameLst>
                                      </p:cBhvr>
                                      <p:tavLst>
                                        <p:tav tm="0">
                                          <p:val>
                                            <p:strVal val="#ppt_y+.1"/>
                                          </p:val>
                                        </p:tav>
                                        <p:tav tm="100000">
                                          <p:val>
                                            <p:strVal val="#ppt_y"/>
                                          </p:val>
                                        </p:tav>
                                      </p:tavLst>
                                    </p:anim>
                                  </p:childTnLst>
                                </p:cTn>
                              </p:par>
                              <p:par>
                                <p:cTn id="153" presetID="42" presetClass="entr" presetSubtype="0" fill="hold" nodeType="withEffect">
                                  <p:stCondLst>
                                    <p:cond delay="0"/>
                                  </p:stCondLst>
                                  <p:childTnLst>
                                    <p:set>
                                      <p:cBhvr>
                                        <p:cTn id="154" dur="1" fill="hold">
                                          <p:stCondLst>
                                            <p:cond delay="0"/>
                                          </p:stCondLst>
                                        </p:cTn>
                                        <p:tgtEl>
                                          <p:spTgt spid="5">
                                            <p:txEl>
                                              <p:pRg st="11" end="11"/>
                                            </p:txEl>
                                          </p:spTgt>
                                        </p:tgtEl>
                                        <p:attrNameLst>
                                          <p:attrName>style.visibility</p:attrName>
                                        </p:attrNameLst>
                                      </p:cBhvr>
                                      <p:to>
                                        <p:strVal val="visible"/>
                                      </p:to>
                                    </p:set>
                                    <p:animEffect transition="in" filter="fade">
                                      <p:cBhvr>
                                        <p:cTn id="155" dur="1000"/>
                                        <p:tgtEl>
                                          <p:spTgt spid="5">
                                            <p:txEl>
                                              <p:pRg st="11" end="11"/>
                                            </p:txEl>
                                          </p:spTgt>
                                        </p:tgtEl>
                                      </p:cBhvr>
                                    </p:animEffect>
                                    <p:anim calcmode="lin" valueType="num">
                                      <p:cBhvr>
                                        <p:cTn id="156"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157" dur="1000" fill="hold"/>
                                        <p:tgtEl>
                                          <p:spTgt spid="5">
                                            <p:txEl>
                                              <p:pRg st="11" end="11"/>
                                            </p:txEl>
                                          </p:spTgt>
                                        </p:tgtEl>
                                        <p:attrNameLst>
                                          <p:attrName>ppt_y</p:attrName>
                                        </p:attrNameLst>
                                      </p:cBhvr>
                                      <p:tavLst>
                                        <p:tav tm="0">
                                          <p:val>
                                            <p:strVal val="#ppt_y+.1"/>
                                          </p:val>
                                        </p:tav>
                                        <p:tav tm="100000">
                                          <p:val>
                                            <p:strVal val="#ppt_y"/>
                                          </p:val>
                                        </p:tav>
                                      </p:tavLst>
                                    </p:anim>
                                  </p:childTnLst>
                                </p:cTn>
                              </p:par>
                              <p:par>
                                <p:cTn id="158" presetID="42" presetClass="entr" presetSubtype="0" fill="hold" nodeType="withEffect">
                                  <p:stCondLst>
                                    <p:cond delay="0"/>
                                  </p:stCondLst>
                                  <p:childTnLst>
                                    <p:set>
                                      <p:cBhvr>
                                        <p:cTn id="159" dur="1" fill="hold">
                                          <p:stCondLst>
                                            <p:cond delay="0"/>
                                          </p:stCondLst>
                                        </p:cTn>
                                        <p:tgtEl>
                                          <p:spTgt spid="5">
                                            <p:txEl>
                                              <p:pRg st="12" end="12"/>
                                            </p:txEl>
                                          </p:spTgt>
                                        </p:tgtEl>
                                        <p:attrNameLst>
                                          <p:attrName>style.visibility</p:attrName>
                                        </p:attrNameLst>
                                      </p:cBhvr>
                                      <p:to>
                                        <p:strVal val="visible"/>
                                      </p:to>
                                    </p:set>
                                    <p:animEffect transition="in" filter="fade">
                                      <p:cBhvr>
                                        <p:cTn id="160" dur="1000"/>
                                        <p:tgtEl>
                                          <p:spTgt spid="5">
                                            <p:txEl>
                                              <p:pRg st="12" end="12"/>
                                            </p:txEl>
                                          </p:spTgt>
                                        </p:tgtEl>
                                      </p:cBhvr>
                                    </p:animEffect>
                                    <p:anim calcmode="lin" valueType="num">
                                      <p:cBhvr>
                                        <p:cTn id="161"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162"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163" presetID="42" presetClass="entr" presetSubtype="0" fill="hold" nodeType="withEffect">
                                  <p:stCondLst>
                                    <p:cond delay="0"/>
                                  </p:stCondLst>
                                  <p:childTnLst>
                                    <p:set>
                                      <p:cBhvr>
                                        <p:cTn id="164" dur="1" fill="hold">
                                          <p:stCondLst>
                                            <p:cond delay="0"/>
                                          </p:stCondLst>
                                        </p:cTn>
                                        <p:tgtEl>
                                          <p:spTgt spid="5">
                                            <p:txEl>
                                              <p:pRg st="13" end="13"/>
                                            </p:txEl>
                                          </p:spTgt>
                                        </p:tgtEl>
                                        <p:attrNameLst>
                                          <p:attrName>style.visibility</p:attrName>
                                        </p:attrNameLst>
                                      </p:cBhvr>
                                      <p:to>
                                        <p:strVal val="visible"/>
                                      </p:to>
                                    </p:set>
                                    <p:animEffect transition="in" filter="fade">
                                      <p:cBhvr>
                                        <p:cTn id="165" dur="1000"/>
                                        <p:tgtEl>
                                          <p:spTgt spid="5">
                                            <p:txEl>
                                              <p:pRg st="13" end="13"/>
                                            </p:txEl>
                                          </p:spTgt>
                                        </p:tgtEl>
                                      </p:cBhvr>
                                    </p:animEffect>
                                    <p:anim calcmode="lin" valueType="num">
                                      <p:cBhvr>
                                        <p:cTn id="166"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167" dur="1000" fill="hold"/>
                                        <p:tgtEl>
                                          <p:spTgt spid="5">
                                            <p:txEl>
                                              <p:pRg st="13" end="13"/>
                                            </p:txEl>
                                          </p:spTgt>
                                        </p:tgtEl>
                                        <p:attrNameLst>
                                          <p:attrName>ppt_y</p:attrName>
                                        </p:attrNameLst>
                                      </p:cBhvr>
                                      <p:tavLst>
                                        <p:tav tm="0">
                                          <p:val>
                                            <p:strVal val="#ppt_y+.1"/>
                                          </p:val>
                                        </p:tav>
                                        <p:tav tm="100000">
                                          <p:val>
                                            <p:strVal val="#ppt_y"/>
                                          </p:val>
                                        </p:tav>
                                      </p:tavLst>
                                    </p:anim>
                                  </p:childTnLst>
                                </p:cTn>
                              </p:par>
                              <p:par>
                                <p:cTn id="168" presetID="42" presetClass="entr" presetSubtype="0" fill="hold" nodeType="withEffect">
                                  <p:stCondLst>
                                    <p:cond delay="0"/>
                                  </p:stCondLst>
                                  <p:childTnLst>
                                    <p:set>
                                      <p:cBhvr>
                                        <p:cTn id="169" dur="1" fill="hold">
                                          <p:stCondLst>
                                            <p:cond delay="0"/>
                                          </p:stCondLst>
                                        </p:cTn>
                                        <p:tgtEl>
                                          <p:spTgt spid="5">
                                            <p:txEl>
                                              <p:pRg st="14" end="14"/>
                                            </p:txEl>
                                          </p:spTgt>
                                        </p:tgtEl>
                                        <p:attrNameLst>
                                          <p:attrName>style.visibility</p:attrName>
                                        </p:attrNameLst>
                                      </p:cBhvr>
                                      <p:to>
                                        <p:strVal val="visible"/>
                                      </p:to>
                                    </p:set>
                                    <p:animEffect transition="in" filter="fade">
                                      <p:cBhvr>
                                        <p:cTn id="170" dur="1000"/>
                                        <p:tgtEl>
                                          <p:spTgt spid="5">
                                            <p:txEl>
                                              <p:pRg st="14" end="14"/>
                                            </p:txEl>
                                          </p:spTgt>
                                        </p:tgtEl>
                                      </p:cBhvr>
                                    </p:animEffect>
                                    <p:anim calcmode="lin" valueType="num">
                                      <p:cBhvr>
                                        <p:cTn id="171" dur="1000" fill="hold"/>
                                        <p:tgtEl>
                                          <p:spTgt spid="5">
                                            <p:txEl>
                                              <p:pRg st="14" end="14"/>
                                            </p:txEl>
                                          </p:spTgt>
                                        </p:tgtEl>
                                        <p:attrNameLst>
                                          <p:attrName>ppt_x</p:attrName>
                                        </p:attrNameLst>
                                      </p:cBhvr>
                                      <p:tavLst>
                                        <p:tav tm="0">
                                          <p:val>
                                            <p:strVal val="#ppt_x"/>
                                          </p:val>
                                        </p:tav>
                                        <p:tav tm="100000">
                                          <p:val>
                                            <p:strVal val="#ppt_x"/>
                                          </p:val>
                                        </p:tav>
                                      </p:tavLst>
                                    </p:anim>
                                    <p:anim calcmode="lin" valueType="num">
                                      <p:cBhvr>
                                        <p:cTn id="172" dur="1000" fill="hold"/>
                                        <p:tgtEl>
                                          <p:spTgt spid="5">
                                            <p:txEl>
                                              <p:pRg st="14" end="14"/>
                                            </p:txEl>
                                          </p:spTgt>
                                        </p:tgtEl>
                                        <p:attrNameLst>
                                          <p:attrName>ppt_y</p:attrName>
                                        </p:attrNameLst>
                                      </p:cBhvr>
                                      <p:tavLst>
                                        <p:tav tm="0">
                                          <p:val>
                                            <p:strVal val="#ppt_y+.1"/>
                                          </p:val>
                                        </p:tav>
                                        <p:tav tm="100000">
                                          <p:val>
                                            <p:strVal val="#ppt_y"/>
                                          </p:val>
                                        </p:tav>
                                      </p:tavLst>
                                    </p:anim>
                                  </p:childTnLst>
                                </p:cTn>
                              </p:par>
                              <p:par>
                                <p:cTn id="173" presetID="42" presetClass="entr" presetSubtype="0" fill="hold" nodeType="withEffect">
                                  <p:stCondLst>
                                    <p:cond delay="0"/>
                                  </p:stCondLst>
                                  <p:childTnLst>
                                    <p:set>
                                      <p:cBhvr>
                                        <p:cTn id="174" dur="1" fill="hold">
                                          <p:stCondLst>
                                            <p:cond delay="0"/>
                                          </p:stCondLst>
                                        </p:cTn>
                                        <p:tgtEl>
                                          <p:spTgt spid="5">
                                            <p:txEl>
                                              <p:pRg st="15" end="15"/>
                                            </p:txEl>
                                          </p:spTgt>
                                        </p:tgtEl>
                                        <p:attrNameLst>
                                          <p:attrName>style.visibility</p:attrName>
                                        </p:attrNameLst>
                                      </p:cBhvr>
                                      <p:to>
                                        <p:strVal val="visible"/>
                                      </p:to>
                                    </p:set>
                                    <p:animEffect transition="in" filter="fade">
                                      <p:cBhvr>
                                        <p:cTn id="175" dur="1000"/>
                                        <p:tgtEl>
                                          <p:spTgt spid="5">
                                            <p:txEl>
                                              <p:pRg st="15" end="15"/>
                                            </p:txEl>
                                          </p:spTgt>
                                        </p:tgtEl>
                                      </p:cBhvr>
                                    </p:animEffect>
                                    <p:anim calcmode="lin" valueType="num">
                                      <p:cBhvr>
                                        <p:cTn id="176"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177" dur="1000" fill="hold"/>
                                        <p:tgtEl>
                                          <p:spTgt spid="5">
                                            <p:txEl>
                                              <p:pRg st="15" end="15"/>
                                            </p:txEl>
                                          </p:spTgt>
                                        </p:tgtEl>
                                        <p:attrNameLst>
                                          <p:attrName>ppt_y</p:attrName>
                                        </p:attrNameLst>
                                      </p:cBhvr>
                                      <p:tavLst>
                                        <p:tav tm="0">
                                          <p:val>
                                            <p:strVal val="#ppt_y+.1"/>
                                          </p:val>
                                        </p:tav>
                                        <p:tav tm="100000">
                                          <p:val>
                                            <p:strVal val="#ppt_y"/>
                                          </p:val>
                                        </p:tav>
                                      </p:tavLst>
                                    </p:anim>
                                  </p:childTnLst>
                                </p:cTn>
                              </p:par>
                              <p:par>
                                <p:cTn id="178" presetID="42" presetClass="entr" presetSubtype="0" fill="hold" nodeType="withEffect">
                                  <p:stCondLst>
                                    <p:cond delay="0"/>
                                  </p:stCondLst>
                                  <p:childTnLst>
                                    <p:set>
                                      <p:cBhvr>
                                        <p:cTn id="179" dur="1" fill="hold">
                                          <p:stCondLst>
                                            <p:cond delay="0"/>
                                          </p:stCondLst>
                                        </p:cTn>
                                        <p:tgtEl>
                                          <p:spTgt spid="5">
                                            <p:txEl>
                                              <p:pRg st="16" end="16"/>
                                            </p:txEl>
                                          </p:spTgt>
                                        </p:tgtEl>
                                        <p:attrNameLst>
                                          <p:attrName>style.visibility</p:attrName>
                                        </p:attrNameLst>
                                      </p:cBhvr>
                                      <p:to>
                                        <p:strVal val="visible"/>
                                      </p:to>
                                    </p:set>
                                    <p:animEffect transition="in" filter="fade">
                                      <p:cBhvr>
                                        <p:cTn id="180" dur="1000"/>
                                        <p:tgtEl>
                                          <p:spTgt spid="5">
                                            <p:txEl>
                                              <p:pRg st="16" end="16"/>
                                            </p:txEl>
                                          </p:spTgt>
                                        </p:tgtEl>
                                      </p:cBhvr>
                                    </p:animEffect>
                                    <p:anim calcmode="lin" valueType="num">
                                      <p:cBhvr>
                                        <p:cTn id="181" dur="1000" fill="hold"/>
                                        <p:tgtEl>
                                          <p:spTgt spid="5">
                                            <p:txEl>
                                              <p:pRg st="16" end="16"/>
                                            </p:txEl>
                                          </p:spTgt>
                                        </p:tgtEl>
                                        <p:attrNameLst>
                                          <p:attrName>ppt_x</p:attrName>
                                        </p:attrNameLst>
                                      </p:cBhvr>
                                      <p:tavLst>
                                        <p:tav tm="0">
                                          <p:val>
                                            <p:strVal val="#ppt_x"/>
                                          </p:val>
                                        </p:tav>
                                        <p:tav tm="100000">
                                          <p:val>
                                            <p:strVal val="#ppt_x"/>
                                          </p:val>
                                        </p:tav>
                                      </p:tavLst>
                                    </p:anim>
                                    <p:anim calcmode="lin" valueType="num">
                                      <p:cBhvr>
                                        <p:cTn id="182" dur="1000" fill="hold"/>
                                        <p:tgtEl>
                                          <p:spTgt spid="5">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FE3906C6-C1C0-4BDF-BA2E-A591BD1A253C}"/>
              </a:ext>
            </a:extLst>
          </p:cNvPr>
          <p:cNvSpPr>
            <a:spLocks noGrp="1"/>
          </p:cNvSpPr>
          <p:nvPr>
            <p:ph type="title"/>
          </p:nvPr>
        </p:nvSpPr>
        <p:spPr>
          <a:xfrm>
            <a:off x="1103312" y="452718"/>
            <a:ext cx="8947522" cy="1400530"/>
          </a:xfrm>
        </p:spPr>
        <p:txBody>
          <a:bodyPr anchor="ctr">
            <a:normAutofit/>
          </a:bodyPr>
          <a:lstStyle/>
          <a:p>
            <a:pPr>
              <a:lnSpc>
                <a:spcPct val="90000"/>
              </a:lnSpc>
            </a:pPr>
            <a:r>
              <a:rPr lang="en-US" sz="2900" dirty="0">
                <a:solidFill>
                  <a:srgbClr val="FFFFFF"/>
                </a:solidFill>
              </a:rPr>
              <a:t>Nonconforming Use</a:t>
            </a:r>
            <a:br>
              <a:rPr lang="en-US" sz="2900" dirty="0">
                <a:solidFill>
                  <a:srgbClr val="FFFFFF"/>
                </a:solidFill>
              </a:rPr>
            </a:br>
            <a:r>
              <a:rPr lang="en-US" sz="2900" dirty="0">
                <a:solidFill>
                  <a:srgbClr val="FFFFFF"/>
                </a:solidFill>
              </a:rPr>
              <a:t>Morgan Hill Municipal Code Chapter 18.68/§18.88.130</a:t>
            </a:r>
          </a:p>
        </p:txBody>
      </p:sp>
      <p:sp>
        <p:nvSpPr>
          <p:cNvPr id="3" name="Content Placeholder 2">
            <a:extLst>
              <a:ext uri="{FF2B5EF4-FFF2-40B4-BE49-F238E27FC236}">
                <a16:creationId xmlns:a16="http://schemas.microsoft.com/office/drawing/2014/main" id="{52C2A31E-2F52-48F5-9804-4D47122B5C05}"/>
              </a:ext>
            </a:extLst>
          </p:cNvPr>
          <p:cNvSpPr>
            <a:spLocks noGrp="1"/>
          </p:cNvSpPr>
          <p:nvPr>
            <p:ph idx="1"/>
          </p:nvPr>
        </p:nvSpPr>
        <p:spPr>
          <a:xfrm>
            <a:off x="221673" y="2305966"/>
            <a:ext cx="11748654" cy="4371925"/>
          </a:xfrm>
        </p:spPr>
        <p:txBody>
          <a:bodyPr>
            <a:normAutofit fontScale="92500" lnSpcReduction="20000"/>
          </a:bodyPr>
          <a:lstStyle/>
          <a:p>
            <a:pPr marL="0" indent="0">
              <a:buNone/>
            </a:pPr>
            <a:r>
              <a:rPr lang="en-US" sz="2800" dirty="0"/>
              <a:t>The term "nonconforming use" is applicable to signs, buildings, structures and uses of land.  </a:t>
            </a:r>
          </a:p>
          <a:p>
            <a:pPr marL="0" indent="0">
              <a:buNone/>
            </a:pPr>
            <a:r>
              <a:rPr lang="en-US" sz="2800" dirty="0"/>
              <a:t>Legal nonconforming means a structure or use which, when commenced, complied with the use regulations of the district in which such use was commenced, and which does not conform to the presently existing use regulations of the district where the use is being conducted or carried on. </a:t>
            </a:r>
          </a:p>
          <a:p>
            <a:pPr marL="0" indent="0">
              <a:buNone/>
            </a:pPr>
            <a:r>
              <a:rPr lang="en-US" sz="2800" dirty="0"/>
              <a:t>May be maintained indefinitely if use continues</a:t>
            </a:r>
          </a:p>
          <a:p>
            <a:pPr marL="0" indent="0">
              <a:buNone/>
            </a:pPr>
            <a:r>
              <a:rPr lang="en-US" sz="2800" dirty="0"/>
              <a:t>The code provides for zoning conformity when a nonconforming </a:t>
            </a:r>
            <a:r>
              <a:rPr lang="en-US" sz="2800" b="1" dirty="0"/>
              <a:t>use</a:t>
            </a:r>
            <a:r>
              <a:rPr lang="en-US" sz="2800" dirty="0"/>
              <a:t> is discontinued for a certain period (90 days for signs and use of land/6 or 12 months for use of structures)</a:t>
            </a:r>
          </a:p>
        </p:txBody>
      </p:sp>
    </p:spTree>
    <p:extLst>
      <p:ext uri="{BB962C8B-B14F-4D97-AF65-F5344CB8AC3E}">
        <p14:creationId xmlns:p14="http://schemas.microsoft.com/office/powerpoint/2010/main" val="3945843139"/>
      </p:ext>
    </p:extLst>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EAD74-F392-4527-B44D-160A31F150EF}"/>
              </a:ext>
            </a:extLst>
          </p:cNvPr>
          <p:cNvSpPr>
            <a:spLocks noGrp="1"/>
          </p:cNvSpPr>
          <p:nvPr>
            <p:ph type="title"/>
          </p:nvPr>
        </p:nvSpPr>
        <p:spPr/>
        <p:txBody>
          <a:bodyPr/>
          <a:lstStyle/>
          <a:p>
            <a:r>
              <a:rPr lang="en-US" dirty="0"/>
              <a:t>Vested Rights</a:t>
            </a:r>
          </a:p>
        </p:txBody>
      </p:sp>
      <p:sp>
        <p:nvSpPr>
          <p:cNvPr id="3" name="Content Placeholder 2">
            <a:extLst>
              <a:ext uri="{FF2B5EF4-FFF2-40B4-BE49-F238E27FC236}">
                <a16:creationId xmlns:a16="http://schemas.microsoft.com/office/drawing/2014/main" id="{D5CFE68B-A4AE-4C6D-9A12-D28AE53142E1}"/>
              </a:ext>
            </a:extLst>
          </p:cNvPr>
          <p:cNvSpPr>
            <a:spLocks noGrp="1"/>
          </p:cNvSpPr>
          <p:nvPr>
            <p:ph idx="1"/>
          </p:nvPr>
        </p:nvSpPr>
        <p:spPr>
          <a:xfrm>
            <a:off x="572656" y="1477818"/>
            <a:ext cx="9477198" cy="4770581"/>
          </a:xfrm>
        </p:spPr>
        <p:txBody>
          <a:bodyPr>
            <a:normAutofit lnSpcReduction="10000"/>
          </a:bodyPr>
          <a:lstStyle/>
          <a:p>
            <a:pPr marL="0" indent="0">
              <a:buNone/>
            </a:pPr>
            <a:r>
              <a:rPr lang="en-US" sz="2800" dirty="0"/>
              <a:t>After a property owner has obtained valid permits necessary for the proposed structure and performed substantial work and incurred substantial liabilities in good faith reliance on those permits, the property owner acquires a vested right to complete construction in accordance with the terms of the permit, notwithstanding changes in applicable land use regulations. </a:t>
            </a:r>
          </a:p>
          <a:p>
            <a:r>
              <a:rPr lang="en-US" sz="2400" dirty="0"/>
              <a:t>Terminating the right to continue an established use is far more serious than the interference a property owner experiences when denied a conditional use permit in the first instance.</a:t>
            </a:r>
          </a:p>
        </p:txBody>
      </p:sp>
    </p:spTree>
    <p:extLst>
      <p:ext uri="{BB962C8B-B14F-4D97-AF65-F5344CB8AC3E}">
        <p14:creationId xmlns:p14="http://schemas.microsoft.com/office/powerpoint/2010/main" val="32060334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1334920D-6AB7-4DBF-A7D4-638F95B8AED9}"/>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Permits Run with the Land</a:t>
            </a:r>
          </a:p>
        </p:txBody>
      </p:sp>
      <p:sp>
        <p:nvSpPr>
          <p:cNvPr id="3" name="Content Placeholder 2">
            <a:extLst>
              <a:ext uri="{FF2B5EF4-FFF2-40B4-BE49-F238E27FC236}">
                <a16:creationId xmlns:a16="http://schemas.microsoft.com/office/drawing/2014/main" id="{8D7D2222-443B-4075-B0BE-34C7A5B32599}"/>
              </a:ext>
            </a:extLst>
          </p:cNvPr>
          <p:cNvSpPr>
            <a:spLocks noGrp="1"/>
          </p:cNvSpPr>
          <p:nvPr>
            <p:ph idx="1"/>
          </p:nvPr>
        </p:nvSpPr>
        <p:spPr>
          <a:xfrm>
            <a:off x="479502" y="2531901"/>
            <a:ext cx="11485756" cy="4542556"/>
          </a:xfrm>
        </p:spPr>
        <p:txBody>
          <a:bodyPr>
            <a:normAutofit/>
          </a:bodyPr>
          <a:lstStyle/>
          <a:p>
            <a:pPr>
              <a:lnSpc>
                <a:spcPct val="90000"/>
              </a:lnSpc>
            </a:pPr>
            <a:r>
              <a:rPr lang="en-US" sz="2800" dirty="0"/>
              <a:t>Generally, permits run with the land</a:t>
            </a:r>
          </a:p>
          <a:p>
            <a:pPr>
              <a:lnSpc>
                <a:spcPct val="90000"/>
              </a:lnSpc>
            </a:pPr>
            <a:r>
              <a:rPr lang="en-US" sz="2800" dirty="0"/>
              <a:t>Permits issued in compliance with the zoning code remain valid upon change in ownership</a:t>
            </a:r>
          </a:p>
          <a:p>
            <a:pPr>
              <a:lnSpc>
                <a:spcPct val="90000"/>
              </a:lnSpc>
            </a:pPr>
            <a:r>
              <a:rPr lang="en-US" sz="2800" dirty="0"/>
              <a:t>A public hearing with findings is required to revoke any permit, even a temporary permit</a:t>
            </a:r>
          </a:p>
        </p:txBody>
      </p:sp>
    </p:spTree>
    <p:extLst>
      <p:ext uri="{BB962C8B-B14F-4D97-AF65-F5344CB8AC3E}">
        <p14:creationId xmlns:p14="http://schemas.microsoft.com/office/powerpoint/2010/main" val="3658029086"/>
      </p:ext>
    </p:extLst>
  </p:cSld>
  <p:clrMapOvr>
    <a:overrideClrMapping bg1="lt1" tx1="dk1" bg2="lt2" tx2="dk2" accent1="accent1" accent2="accent2" accent3="accent3" accent4="accent4" accent5="accent5" accent6="accent6" hlink="hlink" folHlink="folHlink"/>
  </p:clrMapOvr>
  <p:transition spd="med">
    <p:pull/>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39E9B-8079-4BB1-8720-4A0622CB539D}"/>
              </a:ext>
            </a:extLst>
          </p:cNvPr>
          <p:cNvSpPr>
            <a:spLocks noGrp="1"/>
          </p:cNvSpPr>
          <p:nvPr>
            <p:ph type="title"/>
          </p:nvPr>
        </p:nvSpPr>
        <p:spPr>
          <a:xfrm>
            <a:off x="1" y="452718"/>
            <a:ext cx="10050834" cy="877318"/>
          </a:xfrm>
        </p:spPr>
        <p:txBody>
          <a:bodyPr/>
          <a:lstStyle/>
          <a:p>
            <a:r>
              <a:rPr lang="en-US" dirty="0"/>
              <a:t>Conditional Use Permit - §</a:t>
            </a:r>
            <a:r>
              <a:rPr lang="en-US" sz="3600" dirty="0"/>
              <a:t>18.108.030</a:t>
            </a:r>
          </a:p>
        </p:txBody>
      </p:sp>
      <p:sp>
        <p:nvSpPr>
          <p:cNvPr id="3" name="Content Placeholder 2">
            <a:extLst>
              <a:ext uri="{FF2B5EF4-FFF2-40B4-BE49-F238E27FC236}">
                <a16:creationId xmlns:a16="http://schemas.microsoft.com/office/drawing/2014/main" id="{4DFA17B6-D773-4864-8C89-A8BFD8C09E87}"/>
              </a:ext>
            </a:extLst>
          </p:cNvPr>
          <p:cNvSpPr>
            <a:spLocks noGrp="1"/>
          </p:cNvSpPr>
          <p:nvPr>
            <p:ph idx="1"/>
          </p:nvPr>
        </p:nvSpPr>
        <p:spPr>
          <a:xfrm>
            <a:off x="559398" y="1330036"/>
            <a:ext cx="10800678" cy="4918363"/>
          </a:xfrm>
        </p:spPr>
        <p:txBody>
          <a:bodyPr>
            <a:normAutofit/>
          </a:bodyPr>
          <a:lstStyle/>
          <a:p>
            <a:pPr fontAlgn="ctr"/>
            <a:r>
              <a:rPr lang="en-US" sz="3200" dirty="0"/>
              <a:t>A conditional use permit is required for land uses that are generally appropriate within a district, but potentially undesirable on a particular parcel or in large numbers.</a:t>
            </a:r>
          </a:p>
          <a:p>
            <a:pPr fontAlgn="ctr"/>
            <a:r>
              <a:rPr lang="en-US" sz="3200" dirty="0"/>
              <a:t>Discretionary.</a:t>
            </a:r>
          </a:p>
          <a:p>
            <a:pPr fontAlgn="ctr"/>
            <a:r>
              <a:rPr lang="en-US" sz="3200" dirty="0"/>
              <a:t>Public notice and hearing required.</a:t>
            </a:r>
          </a:p>
          <a:p>
            <a:pPr fontAlgn="ctr"/>
            <a:r>
              <a:rPr lang="en-US" sz="3200" dirty="0"/>
              <a:t>Findings are required for approval.</a:t>
            </a:r>
          </a:p>
          <a:p>
            <a:pPr marL="0" indent="0" fontAlgn="ctr">
              <a:buNone/>
            </a:pPr>
            <a:endParaRPr lang="en-US" sz="2400" dirty="0"/>
          </a:p>
          <a:p>
            <a:pPr marL="0" indent="0">
              <a:buNone/>
            </a:pPr>
            <a:endParaRPr lang="en-US" dirty="0"/>
          </a:p>
          <a:p>
            <a:endParaRPr lang="en-US" dirty="0"/>
          </a:p>
        </p:txBody>
      </p:sp>
    </p:spTree>
    <p:extLst>
      <p:ext uri="{BB962C8B-B14F-4D97-AF65-F5344CB8AC3E}">
        <p14:creationId xmlns:p14="http://schemas.microsoft.com/office/powerpoint/2010/main" val="2910562405"/>
      </p:ext>
    </p:extLst>
  </p:cSld>
  <p:clrMapOvr>
    <a:masterClrMapping/>
  </p:clrMapOvr>
  <p:transition spd="slow">
    <p:cove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E17AC-8C07-4D4E-8F44-61C209C113DF}"/>
              </a:ext>
            </a:extLst>
          </p:cNvPr>
          <p:cNvSpPr>
            <a:spLocks noGrp="1"/>
          </p:cNvSpPr>
          <p:nvPr>
            <p:ph type="title"/>
          </p:nvPr>
        </p:nvSpPr>
        <p:spPr>
          <a:xfrm>
            <a:off x="178420" y="341206"/>
            <a:ext cx="9913434" cy="985789"/>
          </a:xfrm>
        </p:spPr>
        <p:txBody>
          <a:bodyPr/>
          <a:lstStyle/>
          <a:p>
            <a:r>
              <a:rPr lang="en-US" sz="3200" dirty="0">
                <a:solidFill>
                  <a:srgbClr val="FF0000"/>
                </a:solidFill>
              </a:rPr>
              <a:t>Findings Required to Approve CUP</a:t>
            </a:r>
          </a:p>
        </p:txBody>
      </p:sp>
      <p:sp>
        <p:nvSpPr>
          <p:cNvPr id="3" name="Content Placeholder 2">
            <a:extLst>
              <a:ext uri="{FF2B5EF4-FFF2-40B4-BE49-F238E27FC236}">
                <a16:creationId xmlns:a16="http://schemas.microsoft.com/office/drawing/2014/main" id="{4110424E-81AD-4FCF-AF84-DF0A9FDF0E8E}"/>
              </a:ext>
            </a:extLst>
          </p:cNvPr>
          <p:cNvSpPr>
            <a:spLocks noGrp="1"/>
          </p:cNvSpPr>
          <p:nvPr>
            <p:ph idx="1"/>
          </p:nvPr>
        </p:nvSpPr>
        <p:spPr>
          <a:xfrm>
            <a:off x="378692" y="1256145"/>
            <a:ext cx="11374694" cy="5311923"/>
          </a:xfrm>
        </p:spPr>
        <p:txBody>
          <a:bodyPr>
            <a:normAutofit/>
          </a:bodyPr>
          <a:lstStyle/>
          <a:p>
            <a:r>
              <a:rPr lang="en-US" dirty="0"/>
              <a:t>To approve a conditional use permit, the planning commission shall make all of the following findings: </a:t>
            </a:r>
          </a:p>
          <a:p>
            <a:pPr marL="365760" indent="0">
              <a:buNone/>
            </a:pPr>
            <a:r>
              <a:rPr lang="en-US" dirty="0"/>
              <a:t>1.  The proposed use is allowed in the applicable district. </a:t>
            </a:r>
          </a:p>
          <a:p>
            <a:pPr marL="365760" indent="0">
              <a:buNone/>
            </a:pPr>
            <a:r>
              <a:rPr lang="en-US" dirty="0"/>
              <a:t>2. The proposed use is consistent with the general plan, zoning code, and any applicable specific plan or area plan adopted by the city council. </a:t>
            </a:r>
          </a:p>
          <a:p>
            <a:pPr marL="365760" indent="0">
              <a:buNone/>
            </a:pPr>
            <a:r>
              <a:rPr lang="en-US" dirty="0"/>
              <a:t>3. The site is suitable and adequate for the proposed use. </a:t>
            </a:r>
          </a:p>
          <a:p>
            <a:pPr marL="365760" indent="0">
              <a:buNone/>
            </a:pPr>
            <a:r>
              <a:rPr lang="en-US" dirty="0"/>
              <a:t>4. The location, size, design, and operating characteristics of the proposed use will be compatible with the existing and future land uses in the vicinity of the property. </a:t>
            </a:r>
          </a:p>
          <a:p>
            <a:pPr marL="365760" indent="0">
              <a:buNone/>
            </a:pPr>
            <a:r>
              <a:rPr lang="en-US" dirty="0"/>
              <a:t>5. The proposed use will not be detrimental to the public health, safety, and welfare. </a:t>
            </a:r>
          </a:p>
          <a:p>
            <a:pPr marL="365760" indent="0">
              <a:buNone/>
            </a:pPr>
            <a:r>
              <a:rPr lang="en-US" dirty="0"/>
              <a:t>6. The proposed use would not have a substantial adverse effect in traffic circulation and on the planned capacity of the street system. </a:t>
            </a:r>
          </a:p>
          <a:p>
            <a:pPr marL="365760" indent="0">
              <a:buNone/>
            </a:pPr>
            <a:r>
              <a:rPr lang="en-US" dirty="0"/>
              <a:t>7. The proposed use is properly located within the city and adequately served by existing or planned services and infrastructure. </a:t>
            </a:r>
          </a:p>
          <a:p>
            <a:pPr marL="0" indent="0">
              <a:buNone/>
            </a:pPr>
            <a:endParaRPr lang="en-US" dirty="0"/>
          </a:p>
        </p:txBody>
      </p:sp>
    </p:spTree>
    <p:extLst>
      <p:ext uri="{BB962C8B-B14F-4D97-AF65-F5344CB8AC3E}">
        <p14:creationId xmlns:p14="http://schemas.microsoft.com/office/powerpoint/2010/main" val="1327169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4"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2" name="Title 1">
            <a:extLst>
              <a:ext uri="{FF2B5EF4-FFF2-40B4-BE49-F238E27FC236}">
                <a16:creationId xmlns:a16="http://schemas.microsoft.com/office/drawing/2014/main" id="{01A90C03-32A1-4F18-A7F8-FA1CC11B9072}"/>
              </a:ext>
            </a:extLst>
          </p:cNvPr>
          <p:cNvSpPr>
            <a:spLocks noGrp="1"/>
          </p:cNvSpPr>
          <p:nvPr>
            <p:ph type="title"/>
          </p:nvPr>
        </p:nvSpPr>
        <p:spPr>
          <a:xfrm>
            <a:off x="646111" y="690879"/>
            <a:ext cx="3682049" cy="5557519"/>
          </a:xfrm>
        </p:spPr>
        <p:txBody>
          <a:bodyPr anchor="ctr">
            <a:normAutofit/>
          </a:bodyPr>
          <a:lstStyle/>
          <a:p>
            <a:pPr algn="r"/>
            <a:r>
              <a:rPr lang="en-US" dirty="0">
                <a:solidFill>
                  <a:srgbClr val="FFFFFF"/>
                </a:solidFill>
              </a:rPr>
              <a:t>Variance</a:t>
            </a:r>
          </a:p>
        </p:txBody>
      </p:sp>
      <p:sp>
        <p:nvSpPr>
          <p:cNvPr id="3" name="Content Placeholder 2">
            <a:extLst>
              <a:ext uri="{FF2B5EF4-FFF2-40B4-BE49-F238E27FC236}">
                <a16:creationId xmlns:a16="http://schemas.microsoft.com/office/drawing/2014/main" id="{D9F633FD-56EC-4249-AA1E-00990073D06F}"/>
              </a:ext>
            </a:extLst>
          </p:cNvPr>
          <p:cNvSpPr>
            <a:spLocks noGrp="1"/>
          </p:cNvSpPr>
          <p:nvPr>
            <p:ph idx="1"/>
          </p:nvPr>
        </p:nvSpPr>
        <p:spPr>
          <a:xfrm>
            <a:off x="5140712" y="1112703"/>
            <a:ext cx="6405178" cy="5453349"/>
          </a:xfrm>
        </p:spPr>
        <p:txBody>
          <a:bodyPr anchor="ctr">
            <a:normAutofit/>
          </a:bodyPr>
          <a:lstStyle/>
          <a:p>
            <a:pPr>
              <a:lnSpc>
                <a:spcPct val="90000"/>
              </a:lnSpc>
            </a:pPr>
            <a:endParaRPr lang="en-US" b="1" dirty="0"/>
          </a:p>
          <a:p>
            <a:pPr>
              <a:lnSpc>
                <a:spcPct val="90000"/>
              </a:lnSpc>
            </a:pPr>
            <a:r>
              <a:rPr lang="en-US" b="1" dirty="0"/>
              <a:t>Variance</a:t>
            </a:r>
            <a:r>
              <a:rPr lang="en-US" dirty="0"/>
              <a:t> is a discretionary permit that allows for deviation from physical development standards in the Zoning Code. The City may grant a Variance only when the strict application of development standards creates a unique hardship due to unusual circumstances associated with the property. </a:t>
            </a:r>
          </a:p>
          <a:p>
            <a:pPr>
              <a:lnSpc>
                <a:spcPct val="90000"/>
              </a:lnSpc>
            </a:pPr>
            <a:r>
              <a:rPr lang="en-US" dirty="0"/>
              <a:t>Special circumstances applicable to the property, including size, shape, topography, location or surroundings, the strict application of the zoning ordinance deprives such property of privileges enjoyed by other property in the vicinity and under identical zoning classification.</a:t>
            </a:r>
          </a:p>
          <a:p>
            <a:pPr>
              <a:lnSpc>
                <a:spcPct val="90000"/>
              </a:lnSpc>
            </a:pPr>
            <a:r>
              <a:rPr lang="en-US" dirty="0"/>
              <a:t>Typically within Planning Commission’s Jurisdiction. (§18.108.100/ Govt. Code §65906)</a:t>
            </a:r>
          </a:p>
          <a:p>
            <a:pPr>
              <a:lnSpc>
                <a:spcPct val="90000"/>
              </a:lnSpc>
            </a:pPr>
            <a:endParaRPr lang="en-US" sz="1700" dirty="0"/>
          </a:p>
          <a:p>
            <a:pPr>
              <a:lnSpc>
                <a:spcPct val="90000"/>
              </a:lnSpc>
            </a:pPr>
            <a:endParaRPr lang="en-US" sz="1700" dirty="0"/>
          </a:p>
        </p:txBody>
      </p:sp>
    </p:spTree>
    <p:extLst>
      <p:ext uri="{BB962C8B-B14F-4D97-AF65-F5344CB8AC3E}">
        <p14:creationId xmlns:p14="http://schemas.microsoft.com/office/powerpoint/2010/main" val="280140597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4"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2" name="Title 1">
            <a:extLst>
              <a:ext uri="{FF2B5EF4-FFF2-40B4-BE49-F238E27FC236}">
                <a16:creationId xmlns:a16="http://schemas.microsoft.com/office/drawing/2014/main" id="{01A90C03-32A1-4F18-A7F8-FA1CC11B9072}"/>
              </a:ext>
            </a:extLst>
          </p:cNvPr>
          <p:cNvSpPr>
            <a:spLocks noGrp="1"/>
          </p:cNvSpPr>
          <p:nvPr>
            <p:ph type="title"/>
          </p:nvPr>
        </p:nvSpPr>
        <p:spPr>
          <a:xfrm>
            <a:off x="646111" y="690879"/>
            <a:ext cx="3682049" cy="5557519"/>
          </a:xfrm>
        </p:spPr>
        <p:txBody>
          <a:bodyPr anchor="ctr">
            <a:normAutofit/>
          </a:bodyPr>
          <a:lstStyle/>
          <a:p>
            <a:pPr algn="r"/>
            <a:r>
              <a:rPr lang="en-US" dirty="0">
                <a:solidFill>
                  <a:srgbClr val="FFFFFF"/>
                </a:solidFill>
              </a:rPr>
              <a:t>Exception</a:t>
            </a:r>
          </a:p>
        </p:txBody>
      </p:sp>
      <p:sp>
        <p:nvSpPr>
          <p:cNvPr id="3" name="Content Placeholder 2">
            <a:extLst>
              <a:ext uri="{FF2B5EF4-FFF2-40B4-BE49-F238E27FC236}">
                <a16:creationId xmlns:a16="http://schemas.microsoft.com/office/drawing/2014/main" id="{D9F633FD-56EC-4249-AA1E-00990073D06F}"/>
              </a:ext>
            </a:extLst>
          </p:cNvPr>
          <p:cNvSpPr>
            <a:spLocks noGrp="1"/>
          </p:cNvSpPr>
          <p:nvPr>
            <p:ph idx="1"/>
          </p:nvPr>
        </p:nvSpPr>
        <p:spPr>
          <a:xfrm>
            <a:off x="5140712" y="1112703"/>
            <a:ext cx="6405178" cy="5453349"/>
          </a:xfrm>
        </p:spPr>
        <p:txBody>
          <a:bodyPr anchor="ctr">
            <a:normAutofit/>
          </a:bodyPr>
          <a:lstStyle/>
          <a:p>
            <a:pPr>
              <a:lnSpc>
                <a:spcPct val="90000"/>
              </a:lnSpc>
            </a:pPr>
            <a:endParaRPr lang="en-US" b="1" dirty="0"/>
          </a:p>
          <a:p>
            <a:pPr>
              <a:lnSpc>
                <a:spcPct val="90000"/>
              </a:lnSpc>
            </a:pPr>
            <a:r>
              <a:rPr lang="en-US" b="1" dirty="0"/>
              <a:t>Minor Exception</a:t>
            </a:r>
            <a:r>
              <a:rPr lang="en-US" dirty="0"/>
              <a:t> allows for small deviations from development standards to accommodate projects which meet the needs of property owners, are consistent with the purpose of the Zoning Code and General Plan, and do not negatively impact neighboring properties or the community at large. Typically handled at the Administrative level.  (§18.108.070)</a:t>
            </a:r>
            <a:endParaRPr lang="en-US" sz="1700" dirty="0"/>
          </a:p>
          <a:p>
            <a:pPr>
              <a:lnSpc>
                <a:spcPct val="90000"/>
              </a:lnSpc>
            </a:pPr>
            <a:endParaRPr lang="en-US" sz="1700" dirty="0"/>
          </a:p>
          <a:p>
            <a:pPr>
              <a:lnSpc>
                <a:spcPct val="90000"/>
              </a:lnSpc>
            </a:pPr>
            <a:endParaRPr lang="en-US" sz="1700" dirty="0"/>
          </a:p>
        </p:txBody>
      </p:sp>
    </p:spTree>
    <p:extLst>
      <p:ext uri="{BB962C8B-B14F-4D97-AF65-F5344CB8AC3E}">
        <p14:creationId xmlns:p14="http://schemas.microsoft.com/office/powerpoint/2010/main" val="202895668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0" name="Freeform 3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alpha val="20000"/>
            </a:schemeClr>
          </a:solidFill>
          <a:ln>
            <a:noFill/>
          </a:ln>
        </p:spPr>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8488D1-9AD5-4E90-B2D7-99B5C8FFF8A3}"/>
              </a:ext>
            </a:extLst>
          </p:cNvPr>
          <p:cNvSpPr>
            <a:spLocks noGrp="1"/>
          </p:cNvSpPr>
          <p:nvPr>
            <p:ph type="title"/>
          </p:nvPr>
        </p:nvSpPr>
        <p:spPr>
          <a:xfrm>
            <a:off x="295564" y="1645920"/>
            <a:ext cx="4349073" cy="4470821"/>
          </a:xfrm>
        </p:spPr>
        <p:txBody>
          <a:bodyPr>
            <a:normAutofit/>
          </a:bodyPr>
          <a:lstStyle/>
          <a:p>
            <a:pPr algn="r">
              <a:lnSpc>
                <a:spcPct val="90000"/>
              </a:lnSpc>
            </a:pPr>
            <a:r>
              <a:rPr lang="en-US" dirty="0"/>
              <a:t>RLUPIA </a:t>
            </a:r>
            <a:br>
              <a:rPr lang="en-US" dirty="0"/>
            </a:br>
            <a:r>
              <a:rPr lang="en-US" dirty="0"/>
              <a:t>(</a:t>
            </a:r>
            <a:r>
              <a:rPr lang="en-US" sz="3600" dirty="0"/>
              <a:t>Religious Land Use and Institutionalized Persons Act</a:t>
            </a:r>
            <a:r>
              <a:rPr lang="en-US" dirty="0"/>
              <a:t>)</a:t>
            </a:r>
          </a:p>
        </p:txBody>
      </p:sp>
      <p:sp>
        <p:nvSpPr>
          <p:cNvPr id="3" name="Content Placeholder 2">
            <a:extLst>
              <a:ext uri="{FF2B5EF4-FFF2-40B4-BE49-F238E27FC236}">
                <a16:creationId xmlns:a16="http://schemas.microsoft.com/office/drawing/2014/main" id="{031DA073-3810-4D70-BFB1-7532DAD00FE5}"/>
              </a:ext>
            </a:extLst>
          </p:cNvPr>
          <p:cNvSpPr>
            <a:spLocks noGrp="1"/>
          </p:cNvSpPr>
          <p:nvPr>
            <p:ph idx="1"/>
          </p:nvPr>
        </p:nvSpPr>
        <p:spPr>
          <a:xfrm>
            <a:off x="5033556" y="1143000"/>
            <a:ext cx="6902604" cy="6070922"/>
          </a:xfrm>
        </p:spPr>
        <p:txBody>
          <a:bodyPr>
            <a:normAutofit lnSpcReduction="10000"/>
          </a:bodyPr>
          <a:lstStyle/>
          <a:p>
            <a:pPr>
              <a:lnSpc>
                <a:spcPct val="90000"/>
              </a:lnSpc>
            </a:pPr>
            <a:r>
              <a:rPr lang="en-US" sz="1900" dirty="0">
                <a:solidFill>
                  <a:schemeClr val="bg1"/>
                </a:solidFill>
              </a:rPr>
              <a:t>Prohibits government from imposing </a:t>
            </a:r>
            <a:r>
              <a:rPr lang="en-US" sz="1900" u="sng" dirty="0">
                <a:solidFill>
                  <a:schemeClr val="bg1"/>
                </a:solidFill>
              </a:rPr>
              <a:t>substantial burdens </a:t>
            </a:r>
            <a:r>
              <a:rPr lang="en-US" sz="1900" dirty="0">
                <a:solidFill>
                  <a:schemeClr val="bg1"/>
                </a:solidFill>
              </a:rPr>
              <a:t>on religious exercise unless there exists a </a:t>
            </a:r>
            <a:r>
              <a:rPr lang="en-US" sz="1900" u="sng" dirty="0">
                <a:solidFill>
                  <a:schemeClr val="bg1"/>
                </a:solidFill>
              </a:rPr>
              <a:t>compelling government interest </a:t>
            </a:r>
            <a:r>
              <a:rPr lang="en-US" sz="1900" dirty="0">
                <a:solidFill>
                  <a:schemeClr val="bg1"/>
                </a:solidFill>
              </a:rPr>
              <a:t>and the burden is the </a:t>
            </a:r>
            <a:r>
              <a:rPr lang="en-US" sz="1900" u="sng" dirty="0">
                <a:solidFill>
                  <a:schemeClr val="bg1"/>
                </a:solidFill>
              </a:rPr>
              <a:t>least restrictive means </a:t>
            </a:r>
            <a:r>
              <a:rPr lang="en-US" sz="1900" dirty="0">
                <a:solidFill>
                  <a:schemeClr val="bg1"/>
                </a:solidFill>
              </a:rPr>
              <a:t>of satisfying the government interest. </a:t>
            </a:r>
          </a:p>
          <a:p>
            <a:pPr>
              <a:lnSpc>
                <a:spcPct val="90000"/>
              </a:lnSpc>
            </a:pPr>
            <a:r>
              <a:rPr lang="en-US" sz="1900" dirty="0">
                <a:solidFill>
                  <a:schemeClr val="bg1"/>
                </a:solidFill>
              </a:rPr>
              <a:t>Applies when “individualized assessments of the proposed uses for the property involved.”</a:t>
            </a:r>
          </a:p>
          <a:p>
            <a:pPr marL="365760" lvl="1">
              <a:lnSpc>
                <a:spcPct val="90000"/>
              </a:lnSpc>
            </a:pPr>
            <a:r>
              <a:rPr lang="en-US" sz="1900" dirty="0">
                <a:solidFill>
                  <a:schemeClr val="bg1"/>
                </a:solidFill>
              </a:rPr>
              <a:t>Denial of permit in industrial area found to violate the act. </a:t>
            </a:r>
            <a:r>
              <a:rPr lang="en-US" sz="1900" u="sng" dirty="0">
                <a:solidFill>
                  <a:schemeClr val="bg1"/>
                </a:solidFill>
              </a:rPr>
              <a:t>Int'l Church of Foursquare Gospel v. City of San Leandro</a:t>
            </a:r>
            <a:r>
              <a:rPr lang="en-US" sz="1900" dirty="0">
                <a:solidFill>
                  <a:schemeClr val="bg1"/>
                </a:solidFill>
              </a:rPr>
              <a:t>, 673 F.3d 1059 (9th Cir. 2011)</a:t>
            </a:r>
          </a:p>
          <a:p>
            <a:pPr marL="365760" lvl="1">
              <a:lnSpc>
                <a:spcPct val="90000"/>
              </a:lnSpc>
            </a:pPr>
            <a:r>
              <a:rPr lang="en-US" sz="1900" dirty="0">
                <a:solidFill>
                  <a:schemeClr val="bg1"/>
                </a:solidFill>
              </a:rPr>
              <a:t>Denial of permit in agricultural area found to violate the act. </a:t>
            </a:r>
            <a:r>
              <a:rPr lang="en-US" sz="1900" u="sng" dirty="0">
                <a:solidFill>
                  <a:schemeClr val="bg1"/>
                </a:solidFill>
              </a:rPr>
              <a:t>Guru Nanak Sikh Soc. of Yuba City v. Cty. of Sutter</a:t>
            </a:r>
            <a:r>
              <a:rPr lang="en-US" sz="1900" dirty="0">
                <a:solidFill>
                  <a:schemeClr val="bg1"/>
                </a:solidFill>
              </a:rPr>
              <a:t>, 456 F.3d 978 (9th Cir. 2006)</a:t>
            </a:r>
          </a:p>
          <a:p>
            <a:pPr>
              <a:lnSpc>
                <a:spcPct val="90000"/>
              </a:lnSpc>
            </a:pPr>
            <a:r>
              <a:rPr lang="en-US" sz="1900" dirty="0">
                <a:solidFill>
                  <a:schemeClr val="bg1"/>
                </a:solidFill>
              </a:rPr>
              <a:t>Does not apply to neutral law of general applicability</a:t>
            </a:r>
          </a:p>
          <a:p>
            <a:pPr lvl="1">
              <a:lnSpc>
                <a:spcPct val="90000"/>
              </a:lnSpc>
            </a:pPr>
            <a:r>
              <a:rPr lang="en-US" sz="1900" u="sng" dirty="0">
                <a:solidFill>
                  <a:schemeClr val="bg1"/>
                </a:solidFill>
              </a:rPr>
              <a:t>San Jose Christian Coll. v. City of Morgan Hill</a:t>
            </a:r>
            <a:r>
              <a:rPr lang="en-US" sz="1900" dirty="0">
                <a:solidFill>
                  <a:schemeClr val="bg1"/>
                </a:solidFill>
              </a:rPr>
              <a:t>: ordinance merely required college to submit complete application, and it was not at all apparent that application would be denied were college to comply.</a:t>
            </a:r>
          </a:p>
          <a:p>
            <a:pPr marL="80010" lvl="1" indent="0">
              <a:lnSpc>
                <a:spcPct val="90000"/>
              </a:lnSpc>
              <a:buNone/>
            </a:pPr>
            <a:br>
              <a:rPr lang="en-US" sz="1300" dirty="0">
                <a:solidFill>
                  <a:schemeClr val="bg1"/>
                </a:solidFill>
              </a:rPr>
            </a:br>
            <a:endParaRPr lang="en-US" sz="1300" dirty="0">
              <a:solidFill>
                <a:schemeClr val="bg1"/>
              </a:solidFill>
            </a:endParaRPr>
          </a:p>
          <a:p>
            <a:pPr marL="457200" lvl="1" indent="0">
              <a:lnSpc>
                <a:spcPct val="90000"/>
              </a:lnSpc>
              <a:buNone/>
            </a:pPr>
            <a:endParaRPr lang="en-US" sz="1300" dirty="0">
              <a:solidFill>
                <a:schemeClr val="bg1"/>
              </a:solidFill>
            </a:endParaRPr>
          </a:p>
        </p:txBody>
      </p:sp>
    </p:spTree>
    <p:extLst>
      <p:ext uri="{BB962C8B-B14F-4D97-AF65-F5344CB8AC3E}">
        <p14:creationId xmlns:p14="http://schemas.microsoft.com/office/powerpoint/2010/main" val="808056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323FA-13B7-428E-B8DA-4F82170F75D0}"/>
              </a:ext>
            </a:extLst>
          </p:cNvPr>
          <p:cNvSpPr>
            <a:spLocks noGrp="1"/>
          </p:cNvSpPr>
          <p:nvPr>
            <p:ph type="title"/>
          </p:nvPr>
        </p:nvSpPr>
        <p:spPr>
          <a:xfrm>
            <a:off x="646111" y="452718"/>
            <a:ext cx="11441114" cy="433107"/>
          </a:xfrm>
          <a:solidFill>
            <a:schemeClr val="accent1"/>
          </a:solidFill>
        </p:spPr>
        <p:txBody>
          <a:bodyPr/>
          <a:lstStyle/>
          <a:p>
            <a:r>
              <a:rPr lang="en-US" sz="2400" dirty="0"/>
              <a:t>Morgan Hill Municipal Code Chapter 2.36 Planning Commission</a:t>
            </a:r>
            <a:br>
              <a:rPr lang="en-US" sz="3600" dirty="0"/>
            </a:br>
            <a:endParaRPr lang="en-US" sz="2400" dirty="0"/>
          </a:p>
        </p:txBody>
      </p:sp>
      <p:sp>
        <p:nvSpPr>
          <p:cNvPr id="3" name="Content Placeholder 2">
            <a:extLst>
              <a:ext uri="{FF2B5EF4-FFF2-40B4-BE49-F238E27FC236}">
                <a16:creationId xmlns:a16="http://schemas.microsoft.com/office/drawing/2014/main" id="{8FA53EED-6D17-4107-8E4A-D162F9D9F827}"/>
              </a:ext>
            </a:extLst>
          </p:cNvPr>
          <p:cNvSpPr>
            <a:spLocks noGrp="1"/>
          </p:cNvSpPr>
          <p:nvPr>
            <p:ph idx="1"/>
          </p:nvPr>
        </p:nvSpPr>
        <p:spPr>
          <a:xfrm>
            <a:off x="203199" y="885826"/>
            <a:ext cx="11665527" cy="5810538"/>
          </a:xfrm>
        </p:spPr>
        <p:txBody>
          <a:bodyPr>
            <a:normAutofit/>
          </a:bodyPr>
          <a:lstStyle/>
          <a:p>
            <a:pPr marL="0" indent="0" algn="ctr">
              <a:buNone/>
            </a:pPr>
            <a:r>
              <a:rPr lang="en-US" dirty="0"/>
              <a:t>§2.36.040 Powers and Duties</a:t>
            </a:r>
          </a:p>
          <a:p>
            <a:pPr marL="0" indent="0">
              <a:buNone/>
            </a:pPr>
            <a:r>
              <a:rPr lang="en-US" sz="2800" dirty="0"/>
              <a:t>D.  Review and advise the city council on all proposed amendments to</a:t>
            </a:r>
            <a:r>
              <a:rPr lang="en-US" sz="2800" dirty="0">
                <a:hlinkClick r:id="rId3"/>
              </a:rPr>
              <a:t> Title 17</a:t>
            </a:r>
            <a:r>
              <a:rPr lang="en-US" sz="2800" dirty="0"/>
              <a:t>, Subdivisions, and</a:t>
            </a:r>
            <a:r>
              <a:rPr lang="en-US" sz="2800" dirty="0">
                <a:hlinkClick r:id="rId4"/>
              </a:rPr>
              <a:t> Title 18</a:t>
            </a:r>
            <a:r>
              <a:rPr lang="en-US" sz="2800" dirty="0"/>
              <a:t>, Planning and Land Use Regulations; </a:t>
            </a:r>
          </a:p>
          <a:p>
            <a:pPr marL="0" indent="0">
              <a:buNone/>
            </a:pPr>
            <a:r>
              <a:rPr lang="en-US" sz="2800" dirty="0"/>
              <a:t>E.  Approve or disapprove application for designation of cultural resources and historic districts pursuant to Chapter 18.60 of this code, or as amended; </a:t>
            </a:r>
          </a:p>
          <a:p>
            <a:pPr marL="0" indent="0">
              <a:buNone/>
            </a:pPr>
            <a:r>
              <a:rPr lang="en-US" sz="2800" dirty="0"/>
              <a:t>F.  Approve or disapprove permits sought to remove or demolish a cultural resource, cultural resource site or historic district pursuant to Chapter 18.60 of this code, or as amended. </a:t>
            </a:r>
          </a:p>
          <a:p>
            <a:pPr marL="0" indent="0">
              <a:buNone/>
            </a:pPr>
            <a:endParaRPr lang="en-US" dirty="0"/>
          </a:p>
        </p:txBody>
      </p:sp>
    </p:spTree>
    <p:extLst>
      <p:ext uri="{BB962C8B-B14F-4D97-AF65-F5344CB8AC3E}">
        <p14:creationId xmlns:p14="http://schemas.microsoft.com/office/powerpoint/2010/main" val="20261777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34E1D-D7B7-7195-6631-79E9A1429D72}"/>
              </a:ext>
            </a:extLst>
          </p:cNvPr>
          <p:cNvSpPr>
            <a:spLocks noGrp="1"/>
          </p:cNvSpPr>
          <p:nvPr>
            <p:ph type="ctrTitle"/>
          </p:nvPr>
        </p:nvSpPr>
        <p:spPr/>
        <p:txBody>
          <a:bodyPr/>
          <a:lstStyle/>
          <a:p>
            <a:pPr algn="ctr"/>
            <a:r>
              <a:rPr lang="en-US" dirty="0"/>
              <a:t>Subdivision Map Act</a:t>
            </a:r>
          </a:p>
        </p:txBody>
      </p:sp>
      <p:sp>
        <p:nvSpPr>
          <p:cNvPr id="3" name="Subtitle 2">
            <a:extLst>
              <a:ext uri="{FF2B5EF4-FFF2-40B4-BE49-F238E27FC236}">
                <a16:creationId xmlns:a16="http://schemas.microsoft.com/office/drawing/2014/main" id="{ABCFA9BE-8540-05D7-2051-67F9C1F48567}"/>
              </a:ext>
            </a:extLst>
          </p:cNvPr>
          <p:cNvSpPr>
            <a:spLocks noGrp="1"/>
          </p:cNvSpPr>
          <p:nvPr>
            <p:ph type="subTitle" idx="1"/>
          </p:nvPr>
        </p:nvSpPr>
        <p:spPr/>
        <p:txBody>
          <a:bodyPr/>
          <a:lstStyle/>
          <a:p>
            <a:pPr algn="ctr"/>
            <a:r>
              <a:rPr lang="en-US" dirty="0"/>
              <a:t>Government Code §66410 et seq. </a:t>
            </a:r>
          </a:p>
          <a:p>
            <a:pPr algn="ctr"/>
            <a:endParaRPr lang="en-US" dirty="0"/>
          </a:p>
        </p:txBody>
      </p:sp>
    </p:spTree>
    <p:extLst>
      <p:ext uri="{BB962C8B-B14F-4D97-AF65-F5344CB8AC3E}">
        <p14:creationId xmlns:p14="http://schemas.microsoft.com/office/powerpoint/2010/main" val="17353475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FE2B-A62F-4324-91D2-733B34D266FB}"/>
              </a:ext>
            </a:extLst>
          </p:cNvPr>
          <p:cNvSpPr>
            <a:spLocks noGrp="1"/>
          </p:cNvSpPr>
          <p:nvPr>
            <p:ph type="title"/>
          </p:nvPr>
        </p:nvSpPr>
        <p:spPr/>
        <p:txBody>
          <a:bodyPr/>
          <a:lstStyle/>
          <a:p>
            <a:r>
              <a:rPr lang="en-US" dirty="0"/>
              <a:t>Subdivision Map Act</a:t>
            </a:r>
          </a:p>
        </p:txBody>
      </p:sp>
      <p:sp>
        <p:nvSpPr>
          <p:cNvPr id="3" name="Content Placeholder 2">
            <a:extLst>
              <a:ext uri="{FF2B5EF4-FFF2-40B4-BE49-F238E27FC236}">
                <a16:creationId xmlns:a16="http://schemas.microsoft.com/office/drawing/2014/main" id="{7EC40633-B998-4B2B-8F47-0CAC5B502217}"/>
              </a:ext>
            </a:extLst>
          </p:cNvPr>
          <p:cNvSpPr>
            <a:spLocks noGrp="1"/>
          </p:cNvSpPr>
          <p:nvPr>
            <p:ph idx="1"/>
          </p:nvPr>
        </p:nvSpPr>
        <p:spPr>
          <a:xfrm>
            <a:off x="492370" y="1336432"/>
            <a:ext cx="9557484" cy="4911968"/>
          </a:xfrm>
        </p:spPr>
        <p:txBody>
          <a:bodyPr/>
          <a:lstStyle/>
          <a:p>
            <a:r>
              <a:rPr lang="en-US" sz="2800" dirty="0"/>
              <a:t>Defined as “the division, by any subdivider, of any unit or units of improved or unimproved land, or any portion thereof, shown on the latest equalized county assessment roll as a unit or as contiguous units, for the purpose of sale, lease, or financing, whether immediate or future. ..”</a:t>
            </a:r>
          </a:p>
          <a:p>
            <a:r>
              <a:rPr lang="en-US" sz="2800" dirty="0"/>
              <a:t>Includes condominium project, community apartment complex, and conversion to a stock cooperative</a:t>
            </a:r>
          </a:p>
          <a:p>
            <a:pPr marL="0" indent="0">
              <a:buNone/>
            </a:pPr>
            <a:endParaRPr lang="en-US" dirty="0"/>
          </a:p>
        </p:txBody>
      </p:sp>
    </p:spTree>
    <p:extLst>
      <p:ext uri="{BB962C8B-B14F-4D97-AF65-F5344CB8AC3E}">
        <p14:creationId xmlns:p14="http://schemas.microsoft.com/office/powerpoint/2010/main" val="26258481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BCF57-443D-4E92-9E13-D642B4C13378}"/>
              </a:ext>
            </a:extLst>
          </p:cNvPr>
          <p:cNvSpPr>
            <a:spLocks noGrp="1"/>
          </p:cNvSpPr>
          <p:nvPr>
            <p:ph type="title"/>
          </p:nvPr>
        </p:nvSpPr>
        <p:spPr/>
        <p:txBody>
          <a:bodyPr/>
          <a:lstStyle/>
          <a:p>
            <a:r>
              <a:rPr lang="en-US" dirty="0"/>
              <a:t>Lot Line Adjustment</a:t>
            </a:r>
          </a:p>
        </p:txBody>
      </p:sp>
      <p:sp>
        <p:nvSpPr>
          <p:cNvPr id="3" name="Content Placeholder 2">
            <a:extLst>
              <a:ext uri="{FF2B5EF4-FFF2-40B4-BE49-F238E27FC236}">
                <a16:creationId xmlns:a16="http://schemas.microsoft.com/office/drawing/2014/main" id="{33AA7E56-4597-4C42-9018-7AEB2E59F5CE}"/>
              </a:ext>
            </a:extLst>
          </p:cNvPr>
          <p:cNvSpPr>
            <a:spLocks noGrp="1"/>
          </p:cNvSpPr>
          <p:nvPr>
            <p:ph idx="1"/>
          </p:nvPr>
        </p:nvSpPr>
        <p:spPr>
          <a:xfrm>
            <a:off x="485776" y="1190626"/>
            <a:ext cx="11229974" cy="5400674"/>
          </a:xfrm>
        </p:spPr>
        <p:txBody>
          <a:bodyPr>
            <a:normAutofit lnSpcReduction="10000"/>
          </a:bodyPr>
          <a:lstStyle/>
          <a:p>
            <a:r>
              <a:rPr lang="en-US" dirty="0"/>
              <a:t>Exempt from Subdivision Map Act</a:t>
            </a:r>
          </a:p>
          <a:p>
            <a:r>
              <a:rPr lang="en-US" dirty="0"/>
              <a:t>Adjustment between four or fewer existing adjoining parcels, where the land taken from one parcel is added to an adjoining parcel, and where a greater number of parcels than originally existed is not thereby created</a:t>
            </a:r>
          </a:p>
          <a:p>
            <a:r>
              <a:rPr lang="en-US" dirty="0"/>
              <a:t>City must limit its review and approval to a determination of whether or not the parcels resulting from the lot line adjustment will conform to the local general plan, any applicable specific plan, and zoning and building ordinances</a:t>
            </a:r>
          </a:p>
          <a:p>
            <a:r>
              <a:rPr lang="en-US" dirty="0"/>
              <a:t>City shall not impose conditions or exactions on its approval of a lot line adjustment except to conform to the local general plan, any applicable specific plan, and zoning and building ordinances, to require the prepayment of real property taxes prior to the approval of the lot line adjustment, or to facilitate the relocation of existing utilities, infrastructure, or easements</a:t>
            </a:r>
          </a:p>
          <a:p>
            <a:r>
              <a:rPr lang="en-US" dirty="0"/>
              <a:t>Processed by City Engineer</a:t>
            </a:r>
          </a:p>
          <a:p>
            <a:r>
              <a:rPr lang="en-US" dirty="0"/>
              <a:t>The adjustment must be reflected in a recorded deed</a:t>
            </a:r>
          </a:p>
          <a:p>
            <a:r>
              <a:rPr lang="en-US" dirty="0"/>
              <a:t>Subject to the Permit Streamlining Act</a:t>
            </a:r>
          </a:p>
          <a:p>
            <a:endParaRPr lang="en-US" dirty="0"/>
          </a:p>
        </p:txBody>
      </p:sp>
    </p:spTree>
    <p:extLst>
      <p:ext uri="{BB962C8B-B14F-4D97-AF65-F5344CB8AC3E}">
        <p14:creationId xmlns:p14="http://schemas.microsoft.com/office/powerpoint/2010/main" val="19306409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DE0BD04-0FE4-4422-B87A-86A7F9D28316}"/>
              </a:ext>
            </a:extLst>
          </p:cNvPr>
          <p:cNvSpPr>
            <a:spLocks noGrp="1"/>
          </p:cNvSpPr>
          <p:nvPr>
            <p:ph type="body" idx="3"/>
          </p:nvPr>
        </p:nvSpPr>
        <p:spPr/>
        <p:txBody>
          <a:bodyPr/>
          <a:lstStyle/>
          <a:p>
            <a:r>
              <a:rPr lang="en-US" dirty="0"/>
              <a:t>Four or fewer parcels</a:t>
            </a:r>
          </a:p>
        </p:txBody>
      </p:sp>
      <p:sp>
        <p:nvSpPr>
          <p:cNvPr id="8" name="Content Placeholder 7">
            <a:extLst>
              <a:ext uri="{FF2B5EF4-FFF2-40B4-BE49-F238E27FC236}">
                <a16:creationId xmlns:a16="http://schemas.microsoft.com/office/drawing/2014/main" id="{9E453B32-2D84-49C9-A814-9658D688EEF5}"/>
              </a:ext>
            </a:extLst>
          </p:cNvPr>
          <p:cNvSpPr>
            <a:spLocks noGrp="1"/>
          </p:cNvSpPr>
          <p:nvPr>
            <p:ph sz="quarter" idx="4"/>
          </p:nvPr>
        </p:nvSpPr>
        <p:spPr/>
        <p:txBody>
          <a:bodyPr/>
          <a:lstStyle/>
          <a:p>
            <a:r>
              <a:rPr lang="en-US" dirty="0"/>
              <a:t>Tentative Parcel Map</a:t>
            </a:r>
          </a:p>
          <a:p>
            <a:r>
              <a:rPr lang="en-US" dirty="0"/>
              <a:t>Parcel Map</a:t>
            </a:r>
          </a:p>
          <a:p>
            <a:endParaRPr lang="en-US" dirty="0"/>
          </a:p>
          <a:p>
            <a:endParaRPr lang="en-US" dirty="0"/>
          </a:p>
          <a:p>
            <a:r>
              <a:rPr lang="en-US" dirty="0"/>
              <a:t>Community Development Director acts on tentative map and Planning Commission acts on Parcel map</a:t>
            </a:r>
          </a:p>
          <a:p>
            <a:endParaRPr lang="en-US" dirty="0"/>
          </a:p>
        </p:txBody>
      </p:sp>
      <p:sp>
        <p:nvSpPr>
          <p:cNvPr id="5" name="Text Placeholder 4">
            <a:extLst>
              <a:ext uri="{FF2B5EF4-FFF2-40B4-BE49-F238E27FC236}">
                <a16:creationId xmlns:a16="http://schemas.microsoft.com/office/drawing/2014/main" id="{F5325BCE-A85E-4501-AB57-34AA4AA5E196}"/>
              </a:ext>
            </a:extLst>
          </p:cNvPr>
          <p:cNvSpPr>
            <a:spLocks noGrp="1"/>
          </p:cNvSpPr>
          <p:nvPr>
            <p:ph type="body" sz="quarter" idx="1"/>
          </p:nvPr>
        </p:nvSpPr>
        <p:spPr/>
        <p:txBody>
          <a:bodyPr/>
          <a:lstStyle/>
          <a:p>
            <a:r>
              <a:rPr lang="en-US" dirty="0"/>
              <a:t>Five or more parcels</a:t>
            </a:r>
          </a:p>
        </p:txBody>
      </p:sp>
      <p:sp>
        <p:nvSpPr>
          <p:cNvPr id="6" name="Content Placeholder 5">
            <a:extLst>
              <a:ext uri="{FF2B5EF4-FFF2-40B4-BE49-F238E27FC236}">
                <a16:creationId xmlns:a16="http://schemas.microsoft.com/office/drawing/2014/main" id="{B503A859-9B9D-4ED6-84CB-A905817CA8D8}"/>
              </a:ext>
            </a:extLst>
          </p:cNvPr>
          <p:cNvSpPr>
            <a:spLocks noGrp="1"/>
          </p:cNvSpPr>
          <p:nvPr>
            <p:ph sz="half" idx="2"/>
          </p:nvPr>
        </p:nvSpPr>
        <p:spPr/>
        <p:txBody>
          <a:bodyPr/>
          <a:lstStyle/>
          <a:p>
            <a:r>
              <a:rPr lang="en-US" dirty="0"/>
              <a:t>Preliminary Map</a:t>
            </a:r>
          </a:p>
          <a:p>
            <a:r>
              <a:rPr lang="en-US" dirty="0"/>
              <a:t>Tentative map</a:t>
            </a:r>
          </a:p>
          <a:p>
            <a:r>
              <a:rPr lang="en-US" dirty="0"/>
              <a:t>Final Map</a:t>
            </a:r>
          </a:p>
          <a:p>
            <a:endParaRPr lang="en-US" dirty="0"/>
          </a:p>
          <a:p>
            <a:r>
              <a:rPr lang="en-US" dirty="0"/>
              <a:t>Planning Commission acts on tentative map and City Council acts on Final map</a:t>
            </a:r>
          </a:p>
        </p:txBody>
      </p:sp>
      <p:sp>
        <p:nvSpPr>
          <p:cNvPr id="12" name="Text Placeholder 4">
            <a:extLst>
              <a:ext uri="{FF2B5EF4-FFF2-40B4-BE49-F238E27FC236}">
                <a16:creationId xmlns:a16="http://schemas.microsoft.com/office/drawing/2014/main" id="{0CF883F2-42CA-48A8-9897-BDE6820607FA}"/>
              </a:ext>
            </a:extLst>
          </p:cNvPr>
          <p:cNvSpPr txBox="1">
            <a:spLocks/>
          </p:cNvSpPr>
          <p:nvPr/>
        </p:nvSpPr>
        <p:spPr>
          <a:xfrm>
            <a:off x="1103312" y="1328738"/>
            <a:ext cx="4396338" cy="576262"/>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400" b="0" i="0" kern="1200">
                <a:solidFill>
                  <a:schemeClr val="bg2">
                    <a:lumMod val="40000"/>
                    <a:lumOff val="60000"/>
                  </a:schemeClr>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1"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1"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9pPr>
          </a:lstStyle>
          <a:p>
            <a:r>
              <a:rPr lang="en-US" dirty="0"/>
              <a:t>Chapter 17.20</a:t>
            </a:r>
          </a:p>
        </p:txBody>
      </p:sp>
      <p:sp>
        <p:nvSpPr>
          <p:cNvPr id="13" name="Text Placeholder 4">
            <a:extLst>
              <a:ext uri="{FF2B5EF4-FFF2-40B4-BE49-F238E27FC236}">
                <a16:creationId xmlns:a16="http://schemas.microsoft.com/office/drawing/2014/main" id="{0C71B5C6-9821-4DAA-A289-8AD3AFD3B970}"/>
              </a:ext>
            </a:extLst>
          </p:cNvPr>
          <p:cNvSpPr txBox="1">
            <a:spLocks/>
          </p:cNvSpPr>
          <p:nvPr/>
        </p:nvSpPr>
        <p:spPr>
          <a:xfrm>
            <a:off x="5654494" y="1409700"/>
            <a:ext cx="4396338" cy="576262"/>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400" b="0" i="0" kern="1200">
                <a:solidFill>
                  <a:schemeClr val="bg2">
                    <a:lumMod val="40000"/>
                    <a:lumOff val="60000"/>
                  </a:schemeClr>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1"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1"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1" i="0" kern="1200">
                <a:solidFill>
                  <a:schemeClr val="tx1"/>
                </a:solidFill>
                <a:latin typeface="+mj-lt"/>
                <a:ea typeface="+mj-ea"/>
                <a:cs typeface="+mj-cs"/>
              </a:defRPr>
            </a:lvl9pPr>
          </a:lstStyle>
          <a:p>
            <a:r>
              <a:rPr lang="en-US" dirty="0"/>
              <a:t>Chapter 17.24</a:t>
            </a:r>
          </a:p>
        </p:txBody>
      </p:sp>
      <p:sp>
        <p:nvSpPr>
          <p:cNvPr id="4" name="TextBox 3">
            <a:extLst>
              <a:ext uri="{FF2B5EF4-FFF2-40B4-BE49-F238E27FC236}">
                <a16:creationId xmlns:a16="http://schemas.microsoft.com/office/drawing/2014/main" id="{D93ECA28-D9F5-D636-2E60-CD5C3EA17BED}"/>
              </a:ext>
            </a:extLst>
          </p:cNvPr>
          <p:cNvSpPr txBox="1"/>
          <p:nvPr/>
        </p:nvSpPr>
        <p:spPr>
          <a:xfrm>
            <a:off x="1237129" y="666974"/>
            <a:ext cx="7218382" cy="646331"/>
          </a:xfrm>
          <a:prstGeom prst="rect">
            <a:avLst/>
          </a:prstGeom>
          <a:noFill/>
        </p:spPr>
        <p:txBody>
          <a:bodyPr wrap="square" rtlCol="0">
            <a:spAutoFit/>
          </a:bodyPr>
          <a:lstStyle/>
          <a:p>
            <a:r>
              <a:rPr lang="en-US" sz="3600" dirty="0"/>
              <a:t>Subdivision Map process</a:t>
            </a:r>
          </a:p>
        </p:txBody>
      </p:sp>
    </p:spTree>
    <p:extLst>
      <p:ext uri="{BB962C8B-B14F-4D97-AF65-F5344CB8AC3E}">
        <p14:creationId xmlns:p14="http://schemas.microsoft.com/office/powerpoint/2010/main" val="2059677587"/>
      </p:ext>
    </p:extLst>
  </p:cSld>
  <p:clrMapOvr>
    <a:masterClrMapping/>
  </p:clrMapOvr>
  <p:transition spd="slow">
    <p:push di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CB86D-8B01-43F4-94F1-96649AF85017}"/>
              </a:ext>
            </a:extLst>
          </p:cNvPr>
          <p:cNvSpPr>
            <a:spLocks noGrp="1"/>
          </p:cNvSpPr>
          <p:nvPr>
            <p:ph type="title"/>
          </p:nvPr>
        </p:nvSpPr>
        <p:spPr>
          <a:xfrm>
            <a:off x="304801" y="452718"/>
            <a:ext cx="10048874" cy="928407"/>
          </a:xfrm>
        </p:spPr>
        <p:txBody>
          <a:bodyPr/>
          <a:lstStyle/>
          <a:p>
            <a:r>
              <a:rPr lang="en-US" dirty="0"/>
              <a:t>Tentative Map §17.20.090</a:t>
            </a:r>
          </a:p>
        </p:txBody>
      </p:sp>
      <p:sp>
        <p:nvSpPr>
          <p:cNvPr id="3" name="Content Placeholder 2">
            <a:extLst>
              <a:ext uri="{FF2B5EF4-FFF2-40B4-BE49-F238E27FC236}">
                <a16:creationId xmlns:a16="http://schemas.microsoft.com/office/drawing/2014/main" id="{7418F228-AE02-4E8A-963C-DCC9A1007EAB}"/>
              </a:ext>
            </a:extLst>
          </p:cNvPr>
          <p:cNvSpPr>
            <a:spLocks noGrp="1"/>
          </p:cNvSpPr>
          <p:nvPr>
            <p:ph idx="1"/>
          </p:nvPr>
        </p:nvSpPr>
        <p:spPr>
          <a:xfrm>
            <a:off x="723900" y="1381126"/>
            <a:ext cx="10420350" cy="4867274"/>
          </a:xfrm>
        </p:spPr>
        <p:txBody>
          <a:bodyPr>
            <a:normAutofit fontScale="92500"/>
          </a:bodyPr>
          <a:lstStyle/>
          <a:p>
            <a:r>
              <a:rPr lang="en-US" dirty="0"/>
              <a:t>A tentative map is a map made for the purpose of showing the design and improvement of a proposed subdivision and the existing conditions in and around it</a:t>
            </a:r>
          </a:p>
          <a:p>
            <a:r>
              <a:rPr lang="en-US" dirty="0"/>
              <a:t>Need not be based upon an accurate or detailed final survey of the property</a:t>
            </a:r>
          </a:p>
          <a:p>
            <a:r>
              <a:rPr lang="en-US" dirty="0"/>
              <a:t>Required whenever a subdivider proposes to subdivide a parcel of property that is a “subdivision” within the Act </a:t>
            </a:r>
          </a:p>
          <a:p>
            <a:pPr lvl="1"/>
            <a:r>
              <a:rPr lang="en-US" dirty="0"/>
              <a:t>City ordinance requires tentative map for Parcel and Final Maps</a:t>
            </a:r>
          </a:p>
          <a:p>
            <a:pPr lvl="1"/>
            <a:endParaRPr lang="en-US" dirty="0"/>
          </a:p>
          <a:p>
            <a:r>
              <a:rPr lang="en-US" dirty="0"/>
              <a:t>Must find that map is consistent with the general plan and applicable specific plan</a:t>
            </a:r>
          </a:p>
          <a:p>
            <a:r>
              <a:rPr lang="en-US" dirty="0"/>
              <a:t>May be deemed approved if no action by Planning Commission</a:t>
            </a:r>
          </a:p>
          <a:p>
            <a:r>
              <a:rPr lang="en-US" dirty="0"/>
              <a:t>Planning Commission may modify or delete any of the recommended conditions of approval, except conditions required by city ordinance or by the city engineer, related to public health and safety or standards approved by the city engineer, or add additional requirements as a condition of its approval. </a:t>
            </a:r>
          </a:p>
          <a:p>
            <a:endParaRPr lang="en-US" dirty="0"/>
          </a:p>
        </p:txBody>
      </p:sp>
    </p:spTree>
    <p:extLst>
      <p:ext uri="{BB962C8B-B14F-4D97-AF65-F5344CB8AC3E}">
        <p14:creationId xmlns:p14="http://schemas.microsoft.com/office/powerpoint/2010/main" val="1268424356"/>
      </p:ext>
    </p:extLst>
  </p:cSld>
  <p:clrMapOvr>
    <a:masterClrMapping/>
  </p:clrMapOvr>
  <p:transition spd="slow">
    <p:push dir="u"/>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756CD-9E09-4EDA-8994-F249D56DFC3F}"/>
              </a:ext>
            </a:extLst>
          </p:cNvPr>
          <p:cNvSpPr>
            <a:spLocks noGrp="1"/>
          </p:cNvSpPr>
          <p:nvPr>
            <p:ph type="title"/>
          </p:nvPr>
        </p:nvSpPr>
        <p:spPr>
          <a:xfrm>
            <a:off x="646111" y="452718"/>
            <a:ext cx="9404723" cy="766482"/>
          </a:xfrm>
        </p:spPr>
        <p:txBody>
          <a:bodyPr/>
          <a:lstStyle/>
          <a:p>
            <a:r>
              <a:rPr lang="en-US" dirty="0"/>
              <a:t>Denial Criteria §17.20.100</a:t>
            </a:r>
          </a:p>
        </p:txBody>
      </p:sp>
      <p:sp>
        <p:nvSpPr>
          <p:cNvPr id="3" name="Content Placeholder 2">
            <a:extLst>
              <a:ext uri="{FF2B5EF4-FFF2-40B4-BE49-F238E27FC236}">
                <a16:creationId xmlns:a16="http://schemas.microsoft.com/office/drawing/2014/main" id="{8FDAF421-5532-4930-A3D6-93E20429D58C}"/>
              </a:ext>
            </a:extLst>
          </p:cNvPr>
          <p:cNvSpPr>
            <a:spLocks noGrp="1"/>
          </p:cNvSpPr>
          <p:nvPr>
            <p:ph idx="1"/>
          </p:nvPr>
        </p:nvSpPr>
        <p:spPr>
          <a:xfrm>
            <a:off x="1104293" y="1219200"/>
            <a:ext cx="9693846" cy="5257801"/>
          </a:xfrm>
        </p:spPr>
        <p:txBody>
          <a:bodyPr>
            <a:normAutofit lnSpcReduction="10000"/>
          </a:bodyPr>
          <a:lstStyle/>
          <a:p>
            <a:pPr marL="0" indent="0">
              <a:buNone/>
            </a:pPr>
            <a:r>
              <a:rPr lang="en-US" dirty="0"/>
              <a:t>1.  That the proposed map is not consistent with applicable general and specific plans; </a:t>
            </a:r>
          </a:p>
          <a:p>
            <a:pPr marL="0" indent="0">
              <a:buNone/>
            </a:pPr>
            <a:r>
              <a:rPr lang="en-US" dirty="0"/>
              <a:t>2.  That the design or improvement of the proposed subdivision is not consistent with applicable general and specific plans; </a:t>
            </a:r>
          </a:p>
          <a:p>
            <a:pPr marL="0" indent="0">
              <a:buNone/>
            </a:pPr>
            <a:r>
              <a:rPr lang="en-US" dirty="0"/>
              <a:t>3.  That the site is not physically suitable for the type of development; </a:t>
            </a:r>
          </a:p>
          <a:p>
            <a:pPr marL="0" indent="0">
              <a:buNone/>
            </a:pPr>
            <a:r>
              <a:rPr lang="en-US" dirty="0"/>
              <a:t>4.  That the site is not physically suitable for the proposed density of development; </a:t>
            </a:r>
          </a:p>
          <a:p>
            <a:pPr marL="0" indent="0">
              <a:buNone/>
            </a:pPr>
            <a:r>
              <a:rPr lang="en-US" dirty="0"/>
              <a:t>5.  That the design of the subdivision or the proposed improvements are likely to cause substantial environmental damage or substantially and avoidably injure fish or wildlife or their habitat; </a:t>
            </a:r>
          </a:p>
          <a:p>
            <a:pPr marL="0" indent="0">
              <a:buNone/>
            </a:pPr>
            <a:r>
              <a:rPr lang="en-US" dirty="0"/>
              <a:t>6.  That the design of the subdivision or the type of improvements is likely to cause serious public health problems; </a:t>
            </a:r>
          </a:p>
          <a:p>
            <a:pPr marL="0" indent="0">
              <a:buNone/>
            </a:pPr>
            <a:r>
              <a:rPr lang="en-US" dirty="0"/>
              <a:t>7.  That the design of the subdivision or the type of improvements will conflict with easements, acquired by the public at large, for access through or use of, property within the proposed subdivision. </a:t>
            </a:r>
          </a:p>
          <a:p>
            <a:endParaRPr lang="en-US" dirty="0"/>
          </a:p>
        </p:txBody>
      </p:sp>
    </p:spTree>
    <p:extLst>
      <p:ext uri="{BB962C8B-B14F-4D97-AF65-F5344CB8AC3E}">
        <p14:creationId xmlns:p14="http://schemas.microsoft.com/office/powerpoint/2010/main" val="927056556"/>
      </p:ext>
    </p:extLst>
  </p:cSld>
  <p:clrMapOvr>
    <a:masterClrMapping/>
  </p:clrMapOvr>
  <p:transition spd="slow">
    <p:push dir="u"/>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50018-AE25-4317-8E70-16C19D2AD2B7}"/>
              </a:ext>
            </a:extLst>
          </p:cNvPr>
          <p:cNvSpPr>
            <a:spLocks noGrp="1"/>
          </p:cNvSpPr>
          <p:nvPr>
            <p:ph type="title"/>
          </p:nvPr>
        </p:nvSpPr>
        <p:spPr>
          <a:xfrm>
            <a:off x="646111" y="452718"/>
            <a:ext cx="9404723" cy="909357"/>
          </a:xfrm>
        </p:spPr>
        <p:txBody>
          <a:bodyPr/>
          <a:lstStyle/>
          <a:p>
            <a:pPr algn="ctr"/>
            <a:r>
              <a:rPr lang="en-US" dirty="0"/>
              <a:t>Vesting Tentative Map</a:t>
            </a:r>
            <a:br>
              <a:rPr lang="en-US" dirty="0"/>
            </a:br>
            <a:r>
              <a:rPr lang="en-US" dirty="0"/>
              <a:t>Chapter 17.50</a:t>
            </a:r>
          </a:p>
        </p:txBody>
      </p:sp>
      <p:sp>
        <p:nvSpPr>
          <p:cNvPr id="3" name="Content Placeholder 2">
            <a:extLst>
              <a:ext uri="{FF2B5EF4-FFF2-40B4-BE49-F238E27FC236}">
                <a16:creationId xmlns:a16="http://schemas.microsoft.com/office/drawing/2014/main" id="{4718C347-0F01-4CBF-A6F3-C97E02D9ABD3}"/>
              </a:ext>
            </a:extLst>
          </p:cNvPr>
          <p:cNvSpPr>
            <a:spLocks noGrp="1"/>
          </p:cNvSpPr>
          <p:nvPr>
            <p:ph idx="1"/>
          </p:nvPr>
        </p:nvSpPr>
        <p:spPr/>
        <p:txBody>
          <a:bodyPr>
            <a:normAutofit/>
          </a:bodyPr>
          <a:lstStyle/>
          <a:p>
            <a:r>
              <a:rPr lang="en-US" dirty="0"/>
              <a:t>Vesting Tentative map: At the time a vesting tentative map is filed it shall have printed conspicuously on its face the words “Vesting Tentative Map.”</a:t>
            </a:r>
          </a:p>
          <a:p>
            <a:pPr lvl="1"/>
            <a:r>
              <a:rPr lang="en-US" sz="2000" dirty="0"/>
              <a:t>Establishes vested rights to proceed with the proposed development, including the approved land uses proposed, the buildings to be constructed, and the construction of all alterations to the land, in substantial compliance with the local ordinances, policies, and standards in effect when the application is complete.</a:t>
            </a:r>
          </a:p>
          <a:p>
            <a:r>
              <a:rPr lang="en-US" dirty="0"/>
              <a:t>Developer’s decision to file tentative or vesting tentative map</a:t>
            </a:r>
          </a:p>
        </p:txBody>
      </p:sp>
    </p:spTree>
    <p:extLst>
      <p:ext uri="{BB962C8B-B14F-4D97-AF65-F5344CB8AC3E}">
        <p14:creationId xmlns:p14="http://schemas.microsoft.com/office/powerpoint/2010/main" val="2858150941"/>
      </p:ext>
    </p:extLst>
  </p:cSld>
  <p:clrMapOvr>
    <a:masterClrMapping/>
  </p:clrMapOvr>
  <p:transition spd="slow">
    <p:push dir="u"/>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6690-37BD-41E9-9B2C-614094F42DA5}"/>
              </a:ext>
            </a:extLst>
          </p:cNvPr>
          <p:cNvSpPr>
            <a:spLocks noGrp="1"/>
          </p:cNvSpPr>
          <p:nvPr>
            <p:ph type="title"/>
          </p:nvPr>
        </p:nvSpPr>
        <p:spPr/>
        <p:txBody>
          <a:bodyPr/>
          <a:lstStyle/>
          <a:p>
            <a:r>
              <a:rPr lang="en-US" dirty="0"/>
              <a:t>Parcel map</a:t>
            </a:r>
          </a:p>
        </p:txBody>
      </p:sp>
      <p:sp>
        <p:nvSpPr>
          <p:cNvPr id="3" name="Content Placeholder 2">
            <a:extLst>
              <a:ext uri="{FF2B5EF4-FFF2-40B4-BE49-F238E27FC236}">
                <a16:creationId xmlns:a16="http://schemas.microsoft.com/office/drawing/2014/main" id="{E679CB74-DA87-459C-A4FD-16809CF2C2E6}"/>
              </a:ext>
            </a:extLst>
          </p:cNvPr>
          <p:cNvSpPr>
            <a:spLocks noGrp="1"/>
          </p:cNvSpPr>
          <p:nvPr>
            <p:ph idx="1"/>
          </p:nvPr>
        </p:nvSpPr>
        <p:spPr/>
        <p:txBody>
          <a:bodyPr>
            <a:normAutofit/>
          </a:bodyPr>
          <a:lstStyle/>
          <a:p>
            <a:r>
              <a:rPr lang="en-US" sz="2800" dirty="0"/>
              <a:t>Parcel Map is required if a parcel is to be divided into four or fewer lots</a:t>
            </a:r>
          </a:p>
          <a:p>
            <a:pPr lvl="1"/>
            <a:r>
              <a:rPr lang="en-US" sz="2800" dirty="0"/>
              <a:t>Tentative Map is required by City ordinance</a:t>
            </a:r>
          </a:p>
          <a:p>
            <a:r>
              <a:rPr lang="en-US" sz="2800" dirty="0"/>
              <a:t>Parcel map in substantial compliance with tentative parcel map must be approved</a:t>
            </a:r>
          </a:p>
          <a:p>
            <a:r>
              <a:rPr lang="en-US" sz="2800" dirty="0"/>
              <a:t>City may require dedication of right-of-way, easements, and construction of reasonable off-site and on-site improvements</a:t>
            </a:r>
          </a:p>
        </p:txBody>
      </p:sp>
    </p:spTree>
    <p:extLst>
      <p:ext uri="{BB962C8B-B14F-4D97-AF65-F5344CB8AC3E}">
        <p14:creationId xmlns:p14="http://schemas.microsoft.com/office/powerpoint/2010/main" val="1338623208"/>
      </p:ext>
    </p:extLst>
  </p:cSld>
  <p:clrMapOvr>
    <a:masterClrMapping/>
  </p:clrMapOvr>
  <p:transition spd="slow">
    <p:push dir="u"/>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E5B4-B29B-4EC4-A85C-41018B820964}"/>
              </a:ext>
            </a:extLst>
          </p:cNvPr>
          <p:cNvSpPr>
            <a:spLocks noGrp="1"/>
          </p:cNvSpPr>
          <p:nvPr>
            <p:ph type="title"/>
          </p:nvPr>
        </p:nvSpPr>
        <p:spPr/>
        <p:txBody>
          <a:bodyPr/>
          <a:lstStyle/>
          <a:p>
            <a:r>
              <a:rPr lang="en-US" dirty="0"/>
              <a:t>Final Map</a:t>
            </a:r>
          </a:p>
        </p:txBody>
      </p:sp>
      <p:sp>
        <p:nvSpPr>
          <p:cNvPr id="3" name="Content Placeholder 2">
            <a:extLst>
              <a:ext uri="{FF2B5EF4-FFF2-40B4-BE49-F238E27FC236}">
                <a16:creationId xmlns:a16="http://schemas.microsoft.com/office/drawing/2014/main" id="{25F1BEB0-416D-4D9C-8A9E-12FB2FA08D4E}"/>
              </a:ext>
            </a:extLst>
          </p:cNvPr>
          <p:cNvSpPr>
            <a:spLocks noGrp="1"/>
          </p:cNvSpPr>
          <p:nvPr>
            <p:ph idx="1"/>
          </p:nvPr>
        </p:nvSpPr>
        <p:spPr/>
        <p:txBody>
          <a:bodyPr/>
          <a:lstStyle/>
          <a:p>
            <a:r>
              <a:rPr lang="en-US" sz="2800" dirty="0"/>
              <a:t>Required for subdivisions creating five or more parcels</a:t>
            </a:r>
          </a:p>
          <a:p>
            <a:r>
              <a:rPr lang="en-US" sz="2800" dirty="0"/>
              <a:t>Final map in substantial compliance with tentative map must be approved</a:t>
            </a:r>
          </a:p>
          <a:p>
            <a:r>
              <a:rPr lang="en-US" sz="2800" dirty="0"/>
              <a:t>Approved by City Council (ministerial)</a:t>
            </a:r>
          </a:p>
          <a:p>
            <a:endParaRPr lang="en-US" dirty="0"/>
          </a:p>
        </p:txBody>
      </p:sp>
    </p:spTree>
    <p:extLst>
      <p:ext uri="{BB962C8B-B14F-4D97-AF65-F5344CB8AC3E}">
        <p14:creationId xmlns:p14="http://schemas.microsoft.com/office/powerpoint/2010/main" val="3395115491"/>
      </p:ext>
    </p:extLst>
  </p:cSld>
  <p:clrMapOvr>
    <a:masterClrMapping/>
  </p:clrMapOvr>
  <p:transition spd="slow">
    <p:push dir="u"/>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0" name="Freeform 3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alpha val="20000"/>
            </a:schemeClr>
          </a:solidFill>
          <a:ln>
            <a:noFill/>
          </a:ln>
        </p:spPr>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E937BD-E1A8-4804-B434-EC719111758D}"/>
              </a:ext>
            </a:extLst>
          </p:cNvPr>
          <p:cNvSpPr>
            <a:spLocks noGrp="1"/>
          </p:cNvSpPr>
          <p:nvPr>
            <p:ph type="title"/>
          </p:nvPr>
        </p:nvSpPr>
        <p:spPr>
          <a:xfrm>
            <a:off x="653143" y="1645920"/>
            <a:ext cx="3522879" cy="4470821"/>
          </a:xfrm>
        </p:spPr>
        <p:txBody>
          <a:bodyPr>
            <a:normAutofit/>
          </a:bodyPr>
          <a:lstStyle/>
          <a:p>
            <a:pPr algn="r"/>
            <a:r>
              <a:rPr lang="en-US" sz="3900" dirty="0"/>
              <a:t>Improvement Agreement</a:t>
            </a:r>
          </a:p>
        </p:txBody>
      </p:sp>
      <p:sp>
        <p:nvSpPr>
          <p:cNvPr id="3" name="Content Placeholder 2">
            <a:extLst>
              <a:ext uri="{FF2B5EF4-FFF2-40B4-BE49-F238E27FC236}">
                <a16:creationId xmlns:a16="http://schemas.microsoft.com/office/drawing/2014/main" id="{9FAB5360-4072-42DE-AC55-43D721CC1B2A}"/>
              </a:ext>
            </a:extLst>
          </p:cNvPr>
          <p:cNvSpPr>
            <a:spLocks noGrp="1"/>
          </p:cNvSpPr>
          <p:nvPr>
            <p:ph idx="1"/>
          </p:nvPr>
        </p:nvSpPr>
        <p:spPr>
          <a:xfrm>
            <a:off x="4829164" y="1143000"/>
            <a:ext cx="7162207" cy="5489294"/>
          </a:xfrm>
        </p:spPr>
        <p:txBody>
          <a:bodyPr>
            <a:normAutofit/>
          </a:bodyPr>
          <a:lstStyle/>
          <a:p>
            <a:r>
              <a:rPr lang="en-US" sz="2400" dirty="0">
                <a:solidFill>
                  <a:schemeClr val="bg1"/>
                </a:solidFill>
              </a:rPr>
              <a:t>Mechanism by which a subdivider may record the final map without having completed the improvements</a:t>
            </a:r>
          </a:p>
          <a:p>
            <a:r>
              <a:rPr lang="en-US" sz="2400" dirty="0">
                <a:solidFill>
                  <a:schemeClr val="bg1"/>
                </a:solidFill>
              </a:rPr>
              <a:t>Subdivider agrees to construct improvements at its own expense in accordance with local standards</a:t>
            </a:r>
          </a:p>
          <a:p>
            <a:r>
              <a:rPr lang="en-US" sz="2400" dirty="0">
                <a:solidFill>
                  <a:schemeClr val="bg1"/>
                </a:solidFill>
              </a:rPr>
              <a:t>Requirement to secure obligations</a:t>
            </a:r>
          </a:p>
          <a:p>
            <a:pPr lvl="1"/>
            <a:r>
              <a:rPr lang="en-US" sz="2000" dirty="0">
                <a:solidFill>
                  <a:schemeClr val="bg1"/>
                </a:solidFill>
              </a:rPr>
              <a:t>Typically corporate surety bond</a:t>
            </a:r>
          </a:p>
          <a:p>
            <a:pPr lvl="1"/>
            <a:r>
              <a:rPr lang="en-US" sz="2000" dirty="0">
                <a:solidFill>
                  <a:schemeClr val="bg1"/>
                </a:solidFill>
              </a:rPr>
              <a:t>Secure performance and payment to contractor and material suppliers</a:t>
            </a:r>
          </a:p>
          <a:p>
            <a:pPr lvl="1"/>
            <a:r>
              <a:rPr lang="en-US" sz="2000" dirty="0">
                <a:solidFill>
                  <a:schemeClr val="bg1"/>
                </a:solidFill>
              </a:rPr>
              <a:t>Amount of 100% of estimate of improvement costs per City ordinance</a:t>
            </a:r>
          </a:p>
          <a:p>
            <a:pPr lvl="1"/>
            <a:r>
              <a:rPr lang="en-US" sz="2000" dirty="0">
                <a:solidFill>
                  <a:schemeClr val="bg1"/>
                </a:solidFill>
              </a:rPr>
              <a:t>Acted on by City Council with the final map</a:t>
            </a:r>
          </a:p>
        </p:txBody>
      </p:sp>
    </p:spTree>
    <p:extLst>
      <p:ext uri="{BB962C8B-B14F-4D97-AF65-F5344CB8AC3E}">
        <p14:creationId xmlns:p14="http://schemas.microsoft.com/office/powerpoint/2010/main" val="295887125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8D7E02CA-512D-4FF2-B960-A6963C38ED4D}"/>
              </a:ext>
            </a:extLst>
          </p:cNvPr>
          <p:cNvSpPr>
            <a:spLocks noGrp="1"/>
          </p:cNvSpPr>
          <p:nvPr>
            <p:ph idx="1"/>
          </p:nvPr>
        </p:nvSpPr>
        <p:spPr>
          <a:xfrm>
            <a:off x="595901" y="1695450"/>
            <a:ext cx="10592655" cy="4552949"/>
          </a:xfrm>
        </p:spPr>
        <p:txBody>
          <a:bodyPr>
            <a:normAutofit/>
          </a:bodyPr>
          <a:lstStyle/>
          <a:p>
            <a:r>
              <a:rPr lang="en-US" sz="2800" dirty="0"/>
              <a:t>Quorum: Majority of the members present</a:t>
            </a:r>
          </a:p>
          <a:p>
            <a:endParaRPr lang="en-US" sz="2800" dirty="0"/>
          </a:p>
          <a:p>
            <a:r>
              <a:rPr lang="en-US" sz="2800" dirty="0"/>
              <a:t>Number of votes needed to pass an item: majority of those voting</a:t>
            </a:r>
          </a:p>
          <a:p>
            <a:endParaRPr lang="en-US" sz="2800" dirty="0"/>
          </a:p>
          <a:p>
            <a:r>
              <a:rPr lang="en-US" sz="2800" dirty="0"/>
              <a:t>Exception: A recommendation for approval of an Amendment to the Zoning Code or General Plan requires a majority vote of the total membership of the planning commission. </a:t>
            </a:r>
          </a:p>
        </p:txBody>
      </p:sp>
      <p:sp>
        <p:nvSpPr>
          <p:cNvPr id="3" name="Rectangle 2">
            <a:extLst>
              <a:ext uri="{FF2B5EF4-FFF2-40B4-BE49-F238E27FC236}">
                <a16:creationId xmlns:a16="http://schemas.microsoft.com/office/drawing/2014/main" id="{05C4F7A7-D8F1-4321-ACDA-9FE0EF9C2782}"/>
              </a:ext>
            </a:extLst>
          </p:cNvPr>
          <p:cNvSpPr/>
          <p:nvPr/>
        </p:nvSpPr>
        <p:spPr>
          <a:xfrm>
            <a:off x="3826712" y="568088"/>
            <a:ext cx="2912977" cy="923330"/>
          </a:xfrm>
          <a:prstGeom prst="rect">
            <a:avLst/>
          </a:prstGeom>
          <a:noFill/>
        </p:spPr>
        <p:txBody>
          <a:bodyPr wrap="non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Quorum</a:t>
            </a:r>
          </a:p>
        </p:txBody>
      </p:sp>
    </p:spTree>
    <p:extLst>
      <p:ext uri="{BB962C8B-B14F-4D97-AF65-F5344CB8AC3E}">
        <p14:creationId xmlns:p14="http://schemas.microsoft.com/office/powerpoint/2010/main" val="30389301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DCD629-3952-BAF0-7E1A-A974ACAE8FFE}"/>
              </a:ext>
            </a:extLst>
          </p:cNvPr>
          <p:cNvSpPr>
            <a:spLocks noGrp="1"/>
          </p:cNvSpPr>
          <p:nvPr>
            <p:ph type="ctrTitle"/>
          </p:nvPr>
        </p:nvSpPr>
        <p:spPr/>
        <p:txBody>
          <a:bodyPr/>
          <a:lstStyle/>
          <a:p>
            <a:pPr algn="ctr"/>
            <a:r>
              <a:rPr lang="en-US" dirty="0"/>
              <a:t>Due Process</a:t>
            </a:r>
          </a:p>
        </p:txBody>
      </p:sp>
      <p:sp>
        <p:nvSpPr>
          <p:cNvPr id="5" name="Subtitle 4">
            <a:extLst>
              <a:ext uri="{FF2B5EF4-FFF2-40B4-BE49-F238E27FC236}">
                <a16:creationId xmlns:a16="http://schemas.microsoft.com/office/drawing/2014/main" id="{88595D70-548C-1AA4-DFFC-159D2E281C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56387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a:extLst>
              <a:ext uri="{FF2B5EF4-FFF2-40B4-BE49-F238E27FC236}">
                <a16:creationId xmlns:a16="http://schemas.microsoft.com/office/drawing/2014/main" id="{A5B3CA10-D633-4101-BAC1-CC09CD119EDC}"/>
              </a:ext>
            </a:extLst>
          </p:cNvPr>
          <p:cNvSpPr>
            <a:spLocks noGrp="1" noChangeArrowheads="1"/>
          </p:cNvSpPr>
          <p:nvPr>
            <p:ph type="title"/>
          </p:nvPr>
        </p:nvSpPr>
        <p:spPr/>
        <p:txBody>
          <a:bodyPr/>
          <a:lstStyle/>
          <a:p>
            <a:r>
              <a:rPr lang="en-US" altLang="en-US" dirty="0"/>
              <a:t>Due Process in Local Government</a:t>
            </a:r>
          </a:p>
        </p:txBody>
      </p:sp>
      <p:sp>
        <p:nvSpPr>
          <p:cNvPr id="235523" name="Rectangle 3">
            <a:extLst>
              <a:ext uri="{FF2B5EF4-FFF2-40B4-BE49-F238E27FC236}">
                <a16:creationId xmlns:a16="http://schemas.microsoft.com/office/drawing/2014/main" id="{F623A0F6-9344-4C2D-95E4-E77DADF9BE62}"/>
              </a:ext>
            </a:extLst>
          </p:cNvPr>
          <p:cNvSpPr>
            <a:spLocks noGrp="1" noChangeArrowheads="1"/>
          </p:cNvSpPr>
          <p:nvPr>
            <p:ph type="body" idx="1"/>
          </p:nvPr>
        </p:nvSpPr>
        <p:spPr>
          <a:xfrm>
            <a:off x="1103312" y="1178351"/>
            <a:ext cx="10534506" cy="5156461"/>
          </a:xfrm>
        </p:spPr>
        <p:txBody>
          <a:bodyPr/>
          <a:lstStyle/>
          <a:p>
            <a:pPr marL="0" indent="0">
              <a:buNone/>
            </a:pPr>
            <a:endParaRPr lang="en-US" altLang="en-US" dirty="0"/>
          </a:p>
          <a:p>
            <a:pPr marL="0" indent="0">
              <a:buNone/>
            </a:pPr>
            <a:r>
              <a:rPr lang="en-US" dirty="0"/>
              <a:t>“No person shall be ... deprived of life, liberty, or property, without due process of law . . . .”</a:t>
            </a:r>
          </a:p>
          <a:p>
            <a:pPr marL="0" indent="0">
              <a:buNone/>
            </a:pPr>
            <a:endParaRPr lang="en-US" altLang="en-US" dirty="0"/>
          </a:p>
          <a:p>
            <a:pPr marL="0" indent="0">
              <a:buNone/>
            </a:pPr>
            <a:r>
              <a:rPr lang="en-US" altLang="en-US" dirty="0"/>
              <a:t>Section. 1. “… nor shall any State deprive any person of life, liberty, or property,</a:t>
            </a:r>
          </a:p>
          <a:p>
            <a:pPr marL="0" indent="0">
              <a:buNone/>
            </a:pPr>
            <a:r>
              <a:rPr lang="en-US" altLang="en-US" dirty="0"/>
              <a:t>without due process of law; nor deny to any person within its jurisdiction the equal</a:t>
            </a:r>
          </a:p>
          <a:p>
            <a:pPr marL="0" indent="0">
              <a:buNone/>
            </a:pPr>
            <a:r>
              <a:rPr lang="en-US" altLang="en-US" dirty="0"/>
              <a:t>protection of the laws.”</a:t>
            </a:r>
          </a:p>
          <a:p>
            <a:pPr marL="0" indent="0">
              <a:buNone/>
            </a:pPr>
            <a:endParaRPr lang="en-US" altLang="en-US" dirty="0"/>
          </a:p>
          <a:p>
            <a:pPr marL="0" indent="0">
              <a:buNone/>
            </a:pPr>
            <a:r>
              <a:rPr lang="en-US" altLang="en-US" dirty="0"/>
              <a:t>SEC. 7. (a) “A person may not be deprived of life, liberty, or property without due process of law or denied equal protection of the laws…”</a:t>
            </a:r>
          </a:p>
          <a:p>
            <a:pPr marL="0" indent="0">
              <a:buNone/>
            </a:pPr>
            <a:endParaRPr lang="en-US" altLang="en-US" dirty="0"/>
          </a:p>
        </p:txBody>
      </p:sp>
      <p:sp>
        <p:nvSpPr>
          <p:cNvPr id="3" name="Rectangle 6">
            <a:extLst>
              <a:ext uri="{FF2B5EF4-FFF2-40B4-BE49-F238E27FC236}">
                <a16:creationId xmlns:a16="http://schemas.microsoft.com/office/drawing/2014/main" id="{DAADE688-F0F5-4727-826F-828DD8F29763}"/>
              </a:ext>
            </a:extLst>
          </p:cNvPr>
          <p:cNvSpPr>
            <a:spLocks noChangeArrowheads="1"/>
          </p:cNvSpPr>
          <p:nvPr/>
        </p:nvSpPr>
        <p:spPr bwMode="auto">
          <a:xfrm>
            <a:off x="4456029" y="3713030"/>
            <a:ext cx="4714875" cy="381000"/>
          </a:xfrm>
          <a:prstGeom prst="rect">
            <a:avLst/>
          </a:prstGeom>
          <a:gradFill rotWithShape="0">
            <a:gsLst>
              <a:gs pos="0">
                <a:srgbClr val="0563C1"/>
              </a:gs>
              <a:gs pos="100000">
                <a:srgbClr val="022D58"/>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46037" tIns="46037" rIns="46037" bIns="46037"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Fourteenth </a:t>
            </a:r>
            <a:r>
              <a:rPr kumimoji="0" lang="en-US" altLang="en-US" sz="16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Amendment to the U.S. Constitution</a:t>
            </a:r>
            <a:endParaRPr kumimoji="0" lang="en-US" altLang="en-US" sz="1600" b="0" i="0" u="none" strike="noStrike" cap="none" normalizeH="0" baseline="0" dirty="0">
              <a:ln>
                <a:noFill/>
              </a:ln>
              <a:solidFill>
                <a:schemeClr val="tx1"/>
              </a:solidFill>
              <a:effectLst/>
            </a:endParaRPr>
          </a:p>
        </p:txBody>
      </p:sp>
      <p:sp>
        <p:nvSpPr>
          <p:cNvPr id="4" name="Rectangle 6">
            <a:extLst>
              <a:ext uri="{FF2B5EF4-FFF2-40B4-BE49-F238E27FC236}">
                <a16:creationId xmlns:a16="http://schemas.microsoft.com/office/drawing/2014/main" id="{C35969D8-BAE6-4565-9608-B6DD0BA19CA8}"/>
              </a:ext>
            </a:extLst>
          </p:cNvPr>
          <p:cNvSpPr>
            <a:spLocks noChangeArrowheads="1"/>
          </p:cNvSpPr>
          <p:nvPr/>
        </p:nvSpPr>
        <p:spPr bwMode="auto">
          <a:xfrm>
            <a:off x="3437935" y="2050048"/>
            <a:ext cx="4083050" cy="381000"/>
          </a:xfrm>
          <a:prstGeom prst="rect">
            <a:avLst/>
          </a:prstGeom>
          <a:gradFill rotWithShape="0">
            <a:gsLst>
              <a:gs pos="0">
                <a:srgbClr val="0563C1"/>
              </a:gs>
              <a:gs pos="100000">
                <a:srgbClr val="022D58"/>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46037" tIns="46037" rIns="46037" bIns="46037"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Fifth Amendment to the U.S. Constitution</a:t>
            </a:r>
            <a:endParaRPr kumimoji="0" lang="en-US" altLang="en-US" sz="1600" b="0" i="0" u="none" strike="noStrike" cap="none" normalizeH="0" baseline="0" dirty="0">
              <a:ln>
                <a:noFill/>
              </a:ln>
              <a:solidFill>
                <a:schemeClr val="tx1"/>
              </a:solidFill>
              <a:effectLst/>
            </a:endParaRPr>
          </a:p>
        </p:txBody>
      </p:sp>
      <p:sp>
        <p:nvSpPr>
          <p:cNvPr id="12" name="Rectangle 11">
            <a:extLst>
              <a:ext uri="{FF2B5EF4-FFF2-40B4-BE49-F238E27FC236}">
                <a16:creationId xmlns:a16="http://schemas.microsoft.com/office/drawing/2014/main" id="{04643F5C-DDBC-48AB-B01B-93507B09AD3E}"/>
              </a:ext>
            </a:extLst>
          </p:cNvPr>
          <p:cNvSpPr>
            <a:spLocks noChangeArrowheads="1"/>
          </p:cNvSpPr>
          <p:nvPr/>
        </p:nvSpPr>
        <p:spPr bwMode="auto">
          <a:xfrm>
            <a:off x="4176073" y="5494245"/>
            <a:ext cx="6170007" cy="381000"/>
          </a:xfrm>
          <a:prstGeom prst="rect">
            <a:avLst/>
          </a:prstGeom>
          <a:gradFill rotWithShape="0">
            <a:gsLst>
              <a:gs pos="0">
                <a:schemeClr val="hlink"/>
              </a:gs>
              <a:gs pos="100000">
                <a:schemeClr va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pPr algn="r" eaLnBrk="0" hangingPunct="0"/>
            <a:r>
              <a:rPr lang="en-US" sz="1600" dirty="0"/>
              <a:t>California Constitution - Article 1, Declaration of Rights</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125682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Rectangle 13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8" name="Rectangle 13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 name="Straight Connector 13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2" name="Picture 141"/>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44" name="Freeform 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37570" name="Rectangle 2">
            <a:extLst>
              <a:ext uri="{FF2B5EF4-FFF2-40B4-BE49-F238E27FC236}">
                <a16:creationId xmlns:a16="http://schemas.microsoft.com/office/drawing/2014/main" id="{D808F5A6-DA72-47BB-BA4A-4C04E131FF9C}"/>
              </a:ext>
            </a:extLst>
          </p:cNvPr>
          <p:cNvSpPr>
            <a:spLocks noGrp="1" noChangeArrowheads="1"/>
          </p:cNvSpPr>
          <p:nvPr>
            <p:ph type="title"/>
          </p:nvPr>
        </p:nvSpPr>
        <p:spPr>
          <a:xfrm>
            <a:off x="806195" y="804672"/>
            <a:ext cx="3521359" cy="5248656"/>
          </a:xfrm>
        </p:spPr>
        <p:txBody>
          <a:bodyPr anchor="ctr">
            <a:normAutofit/>
          </a:bodyPr>
          <a:lstStyle/>
          <a:p>
            <a:pPr algn="ctr"/>
            <a:r>
              <a:rPr lang="en-US" altLang="en-US" dirty="0"/>
              <a:t>What does “Due Process” Mean?</a:t>
            </a:r>
          </a:p>
        </p:txBody>
      </p:sp>
      <p:sp>
        <p:nvSpPr>
          <p:cNvPr id="237571" name="Rectangle 3">
            <a:extLst>
              <a:ext uri="{FF2B5EF4-FFF2-40B4-BE49-F238E27FC236}">
                <a16:creationId xmlns:a16="http://schemas.microsoft.com/office/drawing/2014/main" id="{AFE99AA6-6395-4A54-BD96-F7AFBE10D14A}"/>
              </a:ext>
            </a:extLst>
          </p:cNvPr>
          <p:cNvSpPr>
            <a:spLocks noGrp="1" noChangeArrowheads="1"/>
          </p:cNvSpPr>
          <p:nvPr>
            <p:ph type="body" idx="1"/>
          </p:nvPr>
        </p:nvSpPr>
        <p:spPr>
          <a:xfrm>
            <a:off x="4975861" y="804671"/>
            <a:ext cx="6399930" cy="5248657"/>
          </a:xfrm>
        </p:spPr>
        <p:txBody>
          <a:bodyPr anchor="ctr">
            <a:normAutofit/>
          </a:bodyPr>
          <a:lstStyle/>
          <a:p>
            <a:pPr marL="0" indent="0">
              <a:buNone/>
            </a:pPr>
            <a:r>
              <a:rPr lang="en-US" altLang="en-US" sz="2400" dirty="0"/>
              <a:t>Before government may constitutionally take an action that affects a protected interest, the holder of that interest is entitled to </a:t>
            </a:r>
          </a:p>
          <a:p>
            <a:pPr marL="1371600" lvl="2" indent="-457200">
              <a:buFont typeface="Wingdings" panose="05000000000000000000" pitchFamily="2" charset="2"/>
              <a:buAutoNum type="arabicPeriod"/>
            </a:pPr>
            <a:r>
              <a:rPr lang="en-US" altLang="en-US" sz="2400" dirty="0"/>
              <a:t>reasonable</a:t>
            </a:r>
            <a:r>
              <a:rPr lang="en-US" altLang="en-US" sz="2400" i="1" dirty="0"/>
              <a:t> notice</a:t>
            </a:r>
            <a:r>
              <a:rPr lang="en-US" altLang="en-US" sz="2400" dirty="0"/>
              <a:t> and </a:t>
            </a:r>
          </a:p>
          <a:p>
            <a:pPr marL="1371600" lvl="2" indent="-457200">
              <a:buFont typeface="Wingdings" panose="05000000000000000000" pitchFamily="2" charset="2"/>
              <a:buAutoNum type="arabicPeriod"/>
            </a:pPr>
            <a:r>
              <a:rPr lang="en-US" altLang="en-US" sz="2400" dirty="0"/>
              <a:t>a reasonable</a:t>
            </a:r>
            <a:r>
              <a:rPr lang="en-US" altLang="en-US" sz="2400" i="1" dirty="0"/>
              <a:t> opportunity to be heard</a:t>
            </a:r>
            <a:r>
              <a:rPr lang="en-US" altLang="en-US" sz="2400" dirty="0"/>
              <a:t>,     </a:t>
            </a:r>
          </a:p>
          <a:p>
            <a:pPr marL="1371600" lvl="2" indent="-457200">
              <a:buFont typeface="Wingdings" panose="05000000000000000000" pitchFamily="2" charset="2"/>
              <a:buAutoNum type="arabicPeriod"/>
            </a:pPr>
            <a:r>
              <a:rPr lang="en-US" altLang="en-US" sz="2400" dirty="0"/>
              <a:t>before </a:t>
            </a:r>
            <a:r>
              <a:rPr lang="en-US" altLang="en-US" sz="2400" i="1" dirty="0"/>
              <a:t>an impartial decisionmaker</a:t>
            </a:r>
            <a:endParaRPr lang="en-US" altLang="en-US" sz="2400" dirty="0"/>
          </a:p>
          <a:p>
            <a:pPr marL="609600" indent="-609600"/>
            <a:endParaRPr lang="en-US" altLang="en-US" dirty="0"/>
          </a:p>
        </p:txBody>
      </p:sp>
    </p:spTree>
    <p:extLst>
      <p:ext uri="{BB962C8B-B14F-4D97-AF65-F5344CB8AC3E}">
        <p14:creationId xmlns:p14="http://schemas.microsoft.com/office/powerpoint/2010/main" val="40093248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Rectangle 7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74" name="Rectangle 7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6" name="Freeform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78" name="Freeform: Shape 7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42690" name="Rectangle 2">
            <a:extLst>
              <a:ext uri="{FF2B5EF4-FFF2-40B4-BE49-F238E27FC236}">
                <a16:creationId xmlns:a16="http://schemas.microsoft.com/office/drawing/2014/main" id="{DC63F314-529B-4AAB-B5EA-5BE7E03F8355}"/>
              </a:ext>
            </a:extLst>
          </p:cNvPr>
          <p:cNvSpPr>
            <a:spLocks noGrp="1" noChangeArrowheads="1"/>
          </p:cNvSpPr>
          <p:nvPr>
            <p:ph type="title"/>
          </p:nvPr>
        </p:nvSpPr>
        <p:spPr>
          <a:xfrm>
            <a:off x="1103312" y="452718"/>
            <a:ext cx="8947522" cy="1400530"/>
          </a:xfrm>
        </p:spPr>
        <p:txBody>
          <a:bodyPr anchor="ctr">
            <a:normAutofit/>
          </a:bodyPr>
          <a:lstStyle/>
          <a:p>
            <a:r>
              <a:rPr lang="en-US" altLang="en-US" dirty="0">
                <a:solidFill>
                  <a:srgbClr val="FFFFFF"/>
                </a:solidFill>
              </a:rPr>
              <a:t>An Impartial Decisionmaker</a:t>
            </a:r>
          </a:p>
        </p:txBody>
      </p:sp>
      <p:sp>
        <p:nvSpPr>
          <p:cNvPr id="242691" name="Rectangle 3">
            <a:extLst>
              <a:ext uri="{FF2B5EF4-FFF2-40B4-BE49-F238E27FC236}">
                <a16:creationId xmlns:a16="http://schemas.microsoft.com/office/drawing/2014/main" id="{D7A878CF-6E21-4B13-ACBE-4745A0E54DCF}"/>
              </a:ext>
            </a:extLst>
          </p:cNvPr>
          <p:cNvSpPr>
            <a:spLocks noGrp="1" noChangeArrowheads="1"/>
          </p:cNvSpPr>
          <p:nvPr>
            <p:ph type="body" idx="1"/>
          </p:nvPr>
        </p:nvSpPr>
        <p:spPr>
          <a:xfrm>
            <a:off x="1103312" y="2400300"/>
            <a:ext cx="8946541" cy="3848099"/>
          </a:xfrm>
        </p:spPr>
        <p:txBody>
          <a:bodyPr>
            <a:normAutofit fontScale="85000" lnSpcReduction="20000"/>
          </a:bodyPr>
          <a:lstStyle/>
          <a:p>
            <a:r>
              <a:rPr lang="en-US" altLang="en-US" dirty="0"/>
              <a:t>Pre-existing views on policy issues related to a matter do not automatically create disqualifying bias, but </a:t>
            </a:r>
          </a:p>
          <a:p>
            <a:pPr lvl="1"/>
            <a:r>
              <a:rPr lang="en-US" b="1" dirty="0"/>
              <a:t>Comments made by an agency member before hearing may constitute evidence of an unacceptable probability of actual bias such that the member could not act as a "reasonably impartial, non-involved reviewer." </a:t>
            </a:r>
            <a:endParaRPr lang="en-US" altLang="en-US" b="1" dirty="0"/>
          </a:p>
          <a:p>
            <a:r>
              <a:rPr lang="en-US" altLang="en-US" dirty="0"/>
              <a:t>Make decisions based on a fair examination of the entire record, and only the record.</a:t>
            </a:r>
          </a:p>
          <a:p>
            <a:r>
              <a:rPr lang="en-US" altLang="en-US" dirty="0"/>
              <a:t>Abstain when specific bias against person or subject will color the decision-making process.</a:t>
            </a:r>
          </a:p>
          <a:p>
            <a:r>
              <a:rPr lang="en-US" dirty="0"/>
              <a:t>If a decision is to be rendered at a separate meeting from the meeting during which the public hearing took place, a Planning Commissioner who was absent during the public hearing should not participate in the decision unless that Commissioner has familiarized him or herself with the evidence received during the hearing by reviewing the minutes or a recording of the proceedings. The Planning Commission should note that review on the record.</a:t>
            </a:r>
            <a:endParaRPr lang="en-US" altLang="en-US" dirty="0"/>
          </a:p>
        </p:txBody>
      </p:sp>
    </p:spTree>
    <p:extLst>
      <p:ext uri="{BB962C8B-B14F-4D97-AF65-F5344CB8AC3E}">
        <p14:creationId xmlns:p14="http://schemas.microsoft.com/office/powerpoint/2010/main" val="3803755969"/>
      </p:ext>
    </p:extLst>
  </p:cSld>
  <p:clrMapOvr>
    <a:overrideClrMapping bg1="lt1" tx1="dk1" bg2="lt2" tx2="dk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08811-9456-D5E1-0129-03EF1E441BFB}"/>
              </a:ext>
            </a:extLst>
          </p:cNvPr>
          <p:cNvSpPr>
            <a:spLocks noGrp="1"/>
          </p:cNvSpPr>
          <p:nvPr>
            <p:ph type="title"/>
          </p:nvPr>
        </p:nvSpPr>
        <p:spPr/>
        <p:txBody>
          <a:bodyPr/>
          <a:lstStyle/>
          <a:p>
            <a:r>
              <a:rPr lang="en-US" dirty="0"/>
              <a:t>Equal Protection</a:t>
            </a:r>
          </a:p>
        </p:txBody>
      </p:sp>
      <p:sp>
        <p:nvSpPr>
          <p:cNvPr id="3" name="Content Placeholder 2">
            <a:extLst>
              <a:ext uri="{FF2B5EF4-FFF2-40B4-BE49-F238E27FC236}">
                <a16:creationId xmlns:a16="http://schemas.microsoft.com/office/drawing/2014/main" id="{67267E91-77DF-D67A-4006-3D5C97111E12}"/>
              </a:ext>
            </a:extLst>
          </p:cNvPr>
          <p:cNvSpPr>
            <a:spLocks noGrp="1"/>
          </p:cNvSpPr>
          <p:nvPr>
            <p:ph idx="1"/>
          </p:nvPr>
        </p:nvSpPr>
        <p:spPr/>
        <p:txBody>
          <a:bodyPr/>
          <a:lstStyle/>
          <a:p>
            <a:r>
              <a:rPr lang="en-US" dirty="0"/>
              <a:t>Equal protection under the law requires laws to be enacted and enforced in a nonarbitrary manner against similarly situated people</a:t>
            </a:r>
          </a:p>
          <a:p>
            <a:endParaRPr lang="en-US" dirty="0"/>
          </a:p>
          <a:p>
            <a:r>
              <a:rPr lang="en-US" dirty="0"/>
              <a:t>The City must treat an individual in the same manner as others in similar conditions and circumstances</a:t>
            </a:r>
          </a:p>
        </p:txBody>
      </p:sp>
    </p:spTree>
    <p:extLst>
      <p:ext uri="{BB962C8B-B14F-4D97-AF65-F5344CB8AC3E}">
        <p14:creationId xmlns:p14="http://schemas.microsoft.com/office/powerpoint/2010/main" val="141939065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0" name="Freeform 3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alpha val="20000"/>
            </a:schemeClr>
          </a:solidFill>
          <a:ln>
            <a:noFill/>
          </a:ln>
        </p:spPr>
        <p:txBody>
          <a:bodyPr rtlCol="0" anchor="ctr"/>
          <a:lstStyle/>
          <a:p>
            <a:pPr algn="ctr"/>
            <a:endParaRPr lang="en-US" dirty="0"/>
          </a:p>
        </p:txBody>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69AAB1-BCD7-4C80-A58E-4B4EC33B6584}"/>
              </a:ext>
            </a:extLst>
          </p:cNvPr>
          <p:cNvSpPr>
            <a:spLocks noGrp="1"/>
          </p:cNvSpPr>
          <p:nvPr>
            <p:ph type="title"/>
          </p:nvPr>
        </p:nvSpPr>
        <p:spPr>
          <a:xfrm>
            <a:off x="653143" y="1645920"/>
            <a:ext cx="3522879" cy="4470821"/>
          </a:xfrm>
        </p:spPr>
        <p:txBody>
          <a:bodyPr>
            <a:normAutofit fontScale="90000"/>
          </a:bodyPr>
          <a:lstStyle/>
          <a:p>
            <a:pPr algn="r"/>
            <a:r>
              <a:rPr lang="en-US" dirty="0"/>
              <a:t>Disclosures of Individual (Ex Parte) Contacts - Council Policy CP 03-02 </a:t>
            </a:r>
          </a:p>
        </p:txBody>
      </p:sp>
      <p:sp>
        <p:nvSpPr>
          <p:cNvPr id="3" name="Content Placeholder 2">
            <a:extLst>
              <a:ext uri="{FF2B5EF4-FFF2-40B4-BE49-F238E27FC236}">
                <a16:creationId xmlns:a16="http://schemas.microsoft.com/office/drawing/2014/main" id="{D6B3921D-966B-4106-8EE8-96381489CBFC}"/>
              </a:ext>
            </a:extLst>
          </p:cNvPr>
          <p:cNvSpPr>
            <a:spLocks noGrp="1"/>
          </p:cNvSpPr>
          <p:nvPr>
            <p:ph idx="1"/>
          </p:nvPr>
        </p:nvSpPr>
        <p:spPr>
          <a:xfrm>
            <a:off x="5204109" y="1645920"/>
            <a:ext cx="5919503" cy="4470821"/>
          </a:xfrm>
        </p:spPr>
        <p:txBody>
          <a:bodyPr>
            <a:normAutofit/>
          </a:bodyPr>
          <a:lstStyle/>
          <a:p>
            <a:pPr marL="0" indent="0">
              <a:buNone/>
            </a:pPr>
            <a:r>
              <a:rPr lang="en-US" sz="2800" dirty="0">
                <a:solidFill>
                  <a:schemeClr val="bg1"/>
                </a:solidFill>
              </a:rPr>
              <a:t>Commissioners may discuss with any member of the public the facts of any quasi-judicial matter while such matter is pending before the Commission if the facts of such discussion and the content of the discussion is disclosed on the record at the beginning of the public hearing </a:t>
            </a:r>
          </a:p>
        </p:txBody>
      </p:sp>
    </p:spTree>
    <p:extLst>
      <p:ext uri="{BB962C8B-B14F-4D97-AF65-F5344CB8AC3E}">
        <p14:creationId xmlns:p14="http://schemas.microsoft.com/office/powerpoint/2010/main" val="31683849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173E1041-60F2-41F0-A271-66444A355819}"/>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Continued Matters</a:t>
            </a:r>
          </a:p>
        </p:txBody>
      </p:sp>
      <p:sp>
        <p:nvSpPr>
          <p:cNvPr id="3" name="Content Placeholder 2">
            <a:extLst>
              <a:ext uri="{FF2B5EF4-FFF2-40B4-BE49-F238E27FC236}">
                <a16:creationId xmlns:a16="http://schemas.microsoft.com/office/drawing/2014/main" id="{0D0AA832-631C-43E7-920D-B0EB3AEC0DCD}"/>
              </a:ext>
            </a:extLst>
          </p:cNvPr>
          <p:cNvSpPr>
            <a:spLocks noGrp="1"/>
          </p:cNvSpPr>
          <p:nvPr>
            <p:ph idx="1"/>
          </p:nvPr>
        </p:nvSpPr>
        <p:spPr>
          <a:xfrm>
            <a:off x="579863" y="2408664"/>
            <a:ext cx="11039707" cy="4103648"/>
          </a:xfrm>
        </p:spPr>
        <p:txBody>
          <a:bodyPr>
            <a:normAutofit/>
          </a:bodyPr>
          <a:lstStyle/>
          <a:p>
            <a:r>
              <a:rPr lang="en-US" sz="2800" dirty="0"/>
              <a:t>If a decision is to be rendered at a separate meeting from the meeting during which the quasi-judicial public hearing took place, a member of the legislative body who was absent during the public hearing should not participate in the decision unless that member has familiarized himself or herself with the evidence received during the hearing by reviewing the minutes or a recording of the proceedings. </a:t>
            </a:r>
          </a:p>
          <a:p>
            <a:r>
              <a:rPr lang="en-US" sz="2800" dirty="0"/>
              <a:t>The legislative body should note that review on the record.</a:t>
            </a:r>
          </a:p>
          <a:p>
            <a:endParaRPr lang="en-US" dirty="0"/>
          </a:p>
        </p:txBody>
      </p:sp>
    </p:spTree>
    <p:extLst>
      <p:ext uri="{BB962C8B-B14F-4D97-AF65-F5344CB8AC3E}">
        <p14:creationId xmlns:p14="http://schemas.microsoft.com/office/powerpoint/2010/main" val="1325368629"/>
      </p:ext>
    </p:extLst>
  </p:cSld>
  <p:clrMapOvr>
    <a:overrideClrMapping bg1="lt1" tx1="dk1" bg2="lt2" tx2="dk2" accent1="accent1" accent2="accent2" accent3="accent3" accent4="accent4" accent5="accent5" accent6="accent6" hlink="hlink" folHlink="folHlink"/>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B7A0C9A-C19B-34FD-2FCC-8C4D1AF74719}"/>
              </a:ext>
            </a:extLst>
          </p:cNvPr>
          <p:cNvSpPr>
            <a:spLocks noGrp="1"/>
          </p:cNvSpPr>
          <p:nvPr>
            <p:ph type="ctrTitle"/>
          </p:nvPr>
        </p:nvSpPr>
        <p:spPr/>
        <p:txBody>
          <a:bodyPr/>
          <a:lstStyle/>
          <a:p>
            <a:pPr algn="ctr"/>
            <a:r>
              <a:rPr lang="en-US" dirty="0"/>
              <a:t>New Laws </a:t>
            </a:r>
            <a:br>
              <a:rPr lang="en-US" dirty="0"/>
            </a:br>
            <a:r>
              <a:rPr lang="en-US" dirty="0"/>
              <a:t>&amp; Definitions</a:t>
            </a:r>
          </a:p>
        </p:txBody>
      </p:sp>
      <p:sp>
        <p:nvSpPr>
          <p:cNvPr id="5" name="Subtitle 4">
            <a:extLst>
              <a:ext uri="{FF2B5EF4-FFF2-40B4-BE49-F238E27FC236}">
                <a16:creationId xmlns:a16="http://schemas.microsoft.com/office/drawing/2014/main" id="{FF359283-EACF-531C-271E-FE9797C0C19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432916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A9AC3-8126-486D-BA26-FC37B47A0777}"/>
              </a:ext>
            </a:extLst>
          </p:cNvPr>
          <p:cNvSpPr>
            <a:spLocks noGrp="1"/>
          </p:cNvSpPr>
          <p:nvPr>
            <p:ph type="title"/>
          </p:nvPr>
        </p:nvSpPr>
        <p:spPr/>
        <p:txBody>
          <a:bodyPr/>
          <a:lstStyle/>
          <a:p>
            <a:r>
              <a:rPr lang="en-US" dirty="0"/>
              <a:t>Specific, Adverse Impact</a:t>
            </a:r>
          </a:p>
        </p:txBody>
      </p:sp>
      <p:sp>
        <p:nvSpPr>
          <p:cNvPr id="3" name="Content Placeholder 2">
            <a:extLst>
              <a:ext uri="{FF2B5EF4-FFF2-40B4-BE49-F238E27FC236}">
                <a16:creationId xmlns:a16="http://schemas.microsoft.com/office/drawing/2014/main" id="{B8D787A6-0E60-475B-AD1B-3D75421D9E64}"/>
              </a:ext>
            </a:extLst>
          </p:cNvPr>
          <p:cNvSpPr>
            <a:spLocks noGrp="1"/>
          </p:cNvSpPr>
          <p:nvPr>
            <p:ph idx="1"/>
          </p:nvPr>
        </p:nvSpPr>
        <p:spPr/>
        <p:txBody>
          <a:bodyPr/>
          <a:lstStyle/>
          <a:p>
            <a:r>
              <a:rPr lang="en-US" dirty="0"/>
              <a:t>upon public health and safety or the physical environment and for which there is no feasible method to satisfactorily mitigate or avoid the specific, adverse impact.</a:t>
            </a:r>
          </a:p>
          <a:p>
            <a:r>
              <a:rPr lang="en-US" dirty="0"/>
              <a:t>a significant, quantifiable, direct, and unavoidable impact, based on objective, identified written public health or safety standards, policies, or conditions as they existed on the date the application was deemed complete. (Gov. Code, § 65589.5, </a:t>
            </a:r>
            <a:r>
              <a:rPr lang="en-US" dirty="0" err="1"/>
              <a:t>subd</a:t>
            </a:r>
            <a:r>
              <a:rPr lang="en-US" dirty="0"/>
              <a:t>. (d)(2).)</a:t>
            </a:r>
          </a:p>
          <a:p>
            <a:endParaRPr lang="en-US" dirty="0"/>
          </a:p>
          <a:p>
            <a:endParaRPr lang="en-US" dirty="0"/>
          </a:p>
        </p:txBody>
      </p:sp>
    </p:spTree>
    <p:extLst>
      <p:ext uri="{BB962C8B-B14F-4D97-AF65-F5344CB8AC3E}">
        <p14:creationId xmlns:p14="http://schemas.microsoft.com/office/powerpoint/2010/main" val="6821164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B8D69-C43A-163C-797E-48EF1A7406DC}"/>
              </a:ext>
            </a:extLst>
          </p:cNvPr>
          <p:cNvSpPr>
            <a:spLocks noGrp="1"/>
          </p:cNvSpPr>
          <p:nvPr>
            <p:ph type="title"/>
          </p:nvPr>
        </p:nvSpPr>
        <p:spPr/>
        <p:txBody>
          <a:bodyPr/>
          <a:lstStyle/>
          <a:p>
            <a:r>
              <a:rPr lang="en-US" dirty="0"/>
              <a:t>Objective Standards</a:t>
            </a:r>
          </a:p>
        </p:txBody>
      </p:sp>
      <p:sp>
        <p:nvSpPr>
          <p:cNvPr id="3" name="Content Placeholder 2">
            <a:extLst>
              <a:ext uri="{FF2B5EF4-FFF2-40B4-BE49-F238E27FC236}">
                <a16:creationId xmlns:a16="http://schemas.microsoft.com/office/drawing/2014/main" id="{3A91A025-8BD3-87D2-AD8E-18AE4B6A40AF}"/>
              </a:ext>
            </a:extLst>
          </p:cNvPr>
          <p:cNvSpPr>
            <a:spLocks noGrp="1"/>
          </p:cNvSpPr>
          <p:nvPr>
            <p:ph idx="1"/>
          </p:nvPr>
        </p:nvSpPr>
        <p:spPr/>
        <p:txBody>
          <a:bodyPr/>
          <a:lstStyle/>
          <a:p>
            <a:r>
              <a:rPr lang="en-US" dirty="0"/>
              <a:t>Standards that involve no personal or subjective judgment by a public official and are uniformly verifiable by reference to an external and uniform benchmark or criterion available and knowable by both the development applicant or proponent and the public official prior to submittal</a:t>
            </a:r>
          </a:p>
        </p:txBody>
      </p:sp>
    </p:spTree>
    <p:extLst>
      <p:ext uri="{BB962C8B-B14F-4D97-AF65-F5344CB8AC3E}">
        <p14:creationId xmlns:p14="http://schemas.microsoft.com/office/powerpoint/2010/main" val="4124505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AE92-E121-46D4-824A-07AD0E5BDD01}"/>
              </a:ext>
            </a:extLst>
          </p:cNvPr>
          <p:cNvSpPr>
            <a:spLocks noGrp="1"/>
          </p:cNvSpPr>
          <p:nvPr>
            <p:ph type="title"/>
          </p:nvPr>
        </p:nvSpPr>
        <p:spPr>
          <a:xfrm>
            <a:off x="646111" y="452718"/>
            <a:ext cx="9404723" cy="1080518"/>
          </a:xfrm>
        </p:spPr>
        <p:txBody>
          <a:bodyPr/>
          <a:lstStyle/>
          <a:p>
            <a:pPr algn="ctr"/>
            <a:r>
              <a:rPr lang="en-US" sz="3600" dirty="0">
                <a:ln w="0"/>
                <a:solidFill>
                  <a:schemeClr val="accent1"/>
                </a:solidFill>
                <a:effectLst>
                  <a:outerShdw blurRad="38100" dist="25400" dir="5400000" algn="ctr" rotWithShape="0">
                    <a:srgbClr val="6E747A">
                      <a:alpha val="43000"/>
                    </a:srgbClr>
                  </a:outerShdw>
                </a:effectLst>
              </a:rPr>
              <a:t>Planning Commission’s Role </a:t>
            </a:r>
            <a:br>
              <a:rPr lang="en-US" sz="3600" dirty="0"/>
            </a:br>
            <a:r>
              <a:rPr lang="en-US" sz="3600" dirty="0">
                <a:ln w="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effectLst>
                  <a:outerShdw blurRad="38100" dist="25400" dir="5400000" algn="ctr" rotWithShape="0">
                    <a:srgbClr val="6E747A">
                      <a:alpha val="43000"/>
                    </a:srgbClr>
                  </a:outerShdw>
                </a:effectLst>
              </a:rPr>
              <a:t>Decides or Recommends</a:t>
            </a:r>
            <a:endParaRPr lang="en-US" sz="3600" dirty="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endParaRPr>
          </a:p>
        </p:txBody>
      </p:sp>
      <p:sp>
        <p:nvSpPr>
          <p:cNvPr id="6" name="Text Placeholder 5">
            <a:extLst>
              <a:ext uri="{FF2B5EF4-FFF2-40B4-BE49-F238E27FC236}">
                <a16:creationId xmlns:a16="http://schemas.microsoft.com/office/drawing/2014/main" id="{858EB09B-5F5A-45D9-AB4F-79A8ABCE80A6}"/>
              </a:ext>
            </a:extLst>
          </p:cNvPr>
          <p:cNvSpPr>
            <a:spLocks noGrp="1"/>
          </p:cNvSpPr>
          <p:nvPr>
            <p:ph type="body" idx="1"/>
          </p:nvPr>
        </p:nvSpPr>
        <p:spPr>
          <a:xfrm>
            <a:off x="952134" y="1686934"/>
            <a:ext cx="4396338" cy="422564"/>
          </a:xfrm>
        </p:spPr>
        <p:txBody>
          <a:bodyPr/>
          <a:lstStyle/>
          <a:p>
            <a:r>
              <a:rPr lang="en-US" dirty="0"/>
              <a:t>Decides</a:t>
            </a:r>
          </a:p>
        </p:txBody>
      </p:sp>
      <p:sp>
        <p:nvSpPr>
          <p:cNvPr id="4" name="Content Placeholder 3">
            <a:extLst>
              <a:ext uri="{FF2B5EF4-FFF2-40B4-BE49-F238E27FC236}">
                <a16:creationId xmlns:a16="http://schemas.microsoft.com/office/drawing/2014/main" id="{C956C5CD-EA6A-42F6-9FFC-CFEFA23F6727}"/>
              </a:ext>
            </a:extLst>
          </p:cNvPr>
          <p:cNvSpPr>
            <a:spLocks noGrp="1"/>
          </p:cNvSpPr>
          <p:nvPr>
            <p:ph sz="half" idx="2"/>
          </p:nvPr>
        </p:nvSpPr>
        <p:spPr>
          <a:xfrm>
            <a:off x="249382" y="2109498"/>
            <a:ext cx="5250269" cy="4146840"/>
          </a:xfrm>
        </p:spPr>
        <p:txBody>
          <a:bodyPr>
            <a:normAutofit fontScale="92500" lnSpcReduction="10000"/>
          </a:bodyPr>
          <a:lstStyle/>
          <a:p>
            <a:pPr marL="274320">
              <a:buFont typeface="Wingdings" panose="05000000000000000000" pitchFamily="2" charset="2"/>
              <a:buChar char="Ø"/>
            </a:pPr>
            <a:r>
              <a:rPr lang="en-US" sz="1900" dirty="0"/>
              <a:t>Conditional Use Permit (§18.108.030)</a:t>
            </a:r>
          </a:p>
          <a:p>
            <a:pPr>
              <a:buFont typeface="Wingdings" panose="05000000000000000000" pitchFamily="2" charset="2"/>
              <a:buChar char="Ø"/>
            </a:pPr>
            <a:r>
              <a:rPr lang="en-US" sz="1900" dirty="0"/>
              <a:t>Variances (§18.108.100)</a:t>
            </a:r>
          </a:p>
          <a:p>
            <a:pPr>
              <a:buFont typeface="Wingdings" panose="05000000000000000000" pitchFamily="2" charset="2"/>
              <a:buChar char="Ø"/>
            </a:pPr>
            <a:r>
              <a:rPr lang="en-US" sz="1900" dirty="0"/>
              <a:t>Approving, conditionally approving or denying the application for </a:t>
            </a:r>
            <a:r>
              <a:rPr lang="en-US" sz="1900" b="1" dirty="0"/>
              <a:t>tentative map </a:t>
            </a:r>
            <a:r>
              <a:rPr lang="en-US" sz="1900" dirty="0"/>
              <a:t>approval of subdivisions (§17.12.060)</a:t>
            </a:r>
          </a:p>
          <a:p>
            <a:pPr>
              <a:buFont typeface="Wingdings" panose="05000000000000000000" pitchFamily="2" charset="2"/>
              <a:buChar char="Ø"/>
            </a:pPr>
            <a:r>
              <a:rPr lang="en-US" sz="1900" dirty="0"/>
              <a:t>Consideration of a Historical Resource Demolition or Relocation Permit application  (Chapter 18.60 )</a:t>
            </a:r>
          </a:p>
          <a:p>
            <a:pPr marL="285750" lvl="1">
              <a:buFont typeface="Wingdings" panose="05000000000000000000" pitchFamily="2" charset="2"/>
              <a:buChar char="Ø"/>
            </a:pPr>
            <a:r>
              <a:rPr lang="en-US" sz="1900" dirty="0"/>
              <a:t>Appeals of decision or interpretation of the Community Development Director shall be heard by the planning commission (§18.112.030</a:t>
            </a:r>
            <a:r>
              <a:rPr lang="en-US" sz="1700" dirty="0"/>
              <a:t>)</a:t>
            </a:r>
          </a:p>
          <a:p>
            <a:pPr marL="285750" lvl="1">
              <a:buFont typeface="Wingdings" panose="05000000000000000000" pitchFamily="2" charset="2"/>
              <a:buChar char="Ø"/>
            </a:pPr>
            <a:r>
              <a:rPr lang="en-US" sz="1700" dirty="0"/>
              <a:t>Negative Declarations and Mitigated Negative Declarations for Projects Subject to PC approval</a:t>
            </a:r>
          </a:p>
          <a:p>
            <a:pPr marL="285750" lvl="1">
              <a:buFont typeface="Wingdings" panose="05000000000000000000" pitchFamily="2" charset="2"/>
              <a:buChar char="Ø"/>
            </a:pPr>
            <a:endParaRPr lang="en-US" dirty="0"/>
          </a:p>
        </p:txBody>
      </p:sp>
      <p:sp>
        <p:nvSpPr>
          <p:cNvPr id="7" name="Text Placeholder 6">
            <a:extLst>
              <a:ext uri="{FF2B5EF4-FFF2-40B4-BE49-F238E27FC236}">
                <a16:creationId xmlns:a16="http://schemas.microsoft.com/office/drawing/2014/main" id="{D9E3DB0A-D497-4BD4-9F06-E1445BA5F381}"/>
              </a:ext>
            </a:extLst>
          </p:cNvPr>
          <p:cNvSpPr>
            <a:spLocks noGrp="1"/>
          </p:cNvSpPr>
          <p:nvPr>
            <p:ph type="body" sz="quarter" idx="3"/>
          </p:nvPr>
        </p:nvSpPr>
        <p:spPr>
          <a:xfrm>
            <a:off x="5654494" y="1686934"/>
            <a:ext cx="4396339" cy="422564"/>
          </a:xfrm>
        </p:spPr>
        <p:txBody>
          <a:bodyPr/>
          <a:lstStyle/>
          <a:p>
            <a:r>
              <a:rPr lang="en-US" dirty="0"/>
              <a:t>Recommends to Council</a:t>
            </a:r>
          </a:p>
        </p:txBody>
      </p:sp>
      <p:sp>
        <p:nvSpPr>
          <p:cNvPr id="5" name="Content Placeholder 4">
            <a:extLst>
              <a:ext uri="{FF2B5EF4-FFF2-40B4-BE49-F238E27FC236}">
                <a16:creationId xmlns:a16="http://schemas.microsoft.com/office/drawing/2014/main" id="{74F3ABFA-4EE1-4541-91DE-02BE7CE8A5E4}"/>
              </a:ext>
            </a:extLst>
          </p:cNvPr>
          <p:cNvSpPr>
            <a:spLocks noGrp="1"/>
          </p:cNvSpPr>
          <p:nvPr>
            <p:ph sz="quarter" idx="4"/>
          </p:nvPr>
        </p:nvSpPr>
        <p:spPr>
          <a:xfrm>
            <a:off x="6013525" y="2327564"/>
            <a:ext cx="4690334" cy="3928774"/>
          </a:xfrm>
        </p:spPr>
        <p:txBody>
          <a:bodyPr>
            <a:normAutofit fontScale="92500" lnSpcReduction="10000"/>
          </a:bodyPr>
          <a:lstStyle/>
          <a:p>
            <a:r>
              <a:rPr lang="en-US" dirty="0"/>
              <a:t>Amendments to the Zoning Code (Chapter 18.114)</a:t>
            </a:r>
          </a:p>
          <a:p>
            <a:r>
              <a:rPr lang="en-US" dirty="0"/>
              <a:t>Amendments to the General Plan (Chapter 18.115)</a:t>
            </a:r>
          </a:p>
          <a:p>
            <a:r>
              <a:rPr lang="en-US" dirty="0"/>
              <a:t>Proposed development agreements (§18.116.040)</a:t>
            </a:r>
          </a:p>
          <a:p>
            <a:r>
              <a:rPr lang="en-US" dirty="0"/>
              <a:t>CEQA Guidelines </a:t>
            </a:r>
            <a:r>
              <a:rPr lang="en-US" b="1" dirty="0"/>
              <a:t>§ 15025 (c) </a:t>
            </a:r>
            <a:r>
              <a:rPr lang="en-US" dirty="0"/>
              <a:t>Where an advisory body such as a planning commission is required to make a recommendation on a project to the decisionmaking body, the advisory body shall also </a:t>
            </a:r>
            <a:r>
              <a:rPr lang="en-US" b="1" dirty="0"/>
              <a:t>review</a:t>
            </a:r>
            <a:r>
              <a:rPr lang="en-US" dirty="0"/>
              <a:t> and </a:t>
            </a:r>
            <a:r>
              <a:rPr lang="en-US" b="1" dirty="0"/>
              <a:t>consider</a:t>
            </a:r>
            <a:r>
              <a:rPr lang="en-US" dirty="0"/>
              <a:t> the EIR or negative declaration in draft or final form.</a:t>
            </a:r>
          </a:p>
          <a:p>
            <a:endParaRPr lang="en-US" dirty="0"/>
          </a:p>
        </p:txBody>
      </p:sp>
      <p:sp>
        <p:nvSpPr>
          <p:cNvPr id="8" name="TextBox 7">
            <a:extLst>
              <a:ext uri="{FF2B5EF4-FFF2-40B4-BE49-F238E27FC236}">
                <a16:creationId xmlns:a16="http://schemas.microsoft.com/office/drawing/2014/main" id="{3809C010-FAE2-4433-9E20-677DC5773C71}"/>
              </a:ext>
            </a:extLst>
          </p:cNvPr>
          <p:cNvSpPr txBox="1"/>
          <p:nvPr/>
        </p:nvSpPr>
        <p:spPr>
          <a:xfrm>
            <a:off x="406401" y="6410036"/>
            <a:ext cx="8091054" cy="369332"/>
          </a:xfrm>
          <a:prstGeom prst="rect">
            <a:avLst/>
          </a:prstGeom>
          <a:noFill/>
        </p:spPr>
        <p:txBody>
          <a:bodyPr wrap="square" rtlCol="0">
            <a:spAutoFit/>
          </a:bodyPr>
          <a:lstStyle/>
          <a:p>
            <a:r>
              <a:rPr lang="en-US" dirty="0"/>
              <a:t>Planning commission actions may be appealed to the City Council </a:t>
            </a:r>
          </a:p>
        </p:txBody>
      </p:sp>
    </p:spTree>
    <p:extLst>
      <p:ext uri="{BB962C8B-B14F-4D97-AF65-F5344CB8AC3E}">
        <p14:creationId xmlns:p14="http://schemas.microsoft.com/office/powerpoint/2010/main" val="1429688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C3B2F-86B2-6B87-7A4D-2FAFCE0D50FB}"/>
              </a:ext>
            </a:extLst>
          </p:cNvPr>
          <p:cNvSpPr>
            <a:spLocks noGrp="1"/>
          </p:cNvSpPr>
          <p:nvPr>
            <p:ph type="title"/>
          </p:nvPr>
        </p:nvSpPr>
        <p:spPr/>
        <p:txBody>
          <a:bodyPr/>
          <a:lstStyle/>
          <a:p>
            <a:r>
              <a:rPr lang="en-US" dirty="0"/>
              <a:t>Public Transit</a:t>
            </a:r>
          </a:p>
        </p:txBody>
      </p:sp>
      <p:sp>
        <p:nvSpPr>
          <p:cNvPr id="3" name="Content Placeholder 2">
            <a:extLst>
              <a:ext uri="{FF2B5EF4-FFF2-40B4-BE49-F238E27FC236}">
                <a16:creationId xmlns:a16="http://schemas.microsoft.com/office/drawing/2014/main" id="{F645EF4D-8B09-ABE7-C563-D36BB12C8646}"/>
              </a:ext>
            </a:extLst>
          </p:cNvPr>
          <p:cNvSpPr>
            <a:spLocks noGrp="1"/>
          </p:cNvSpPr>
          <p:nvPr>
            <p:ph idx="1"/>
          </p:nvPr>
        </p:nvSpPr>
        <p:spPr/>
        <p:txBody>
          <a:bodyPr/>
          <a:lstStyle/>
          <a:p>
            <a:r>
              <a:rPr lang="en-US" dirty="0"/>
              <a:t>Means a location, including, but not limited to, a bus stop or train station, where the public may access buses, trains, subways, and other forms of transportation that charge set fares, run on fixed routes, and are available to the public.</a:t>
            </a:r>
          </a:p>
        </p:txBody>
      </p:sp>
    </p:spTree>
    <p:extLst>
      <p:ext uri="{BB962C8B-B14F-4D97-AF65-F5344CB8AC3E}">
        <p14:creationId xmlns:p14="http://schemas.microsoft.com/office/powerpoint/2010/main" val="17949646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54EE4-CF2E-07DF-8419-8F695ED91612}"/>
              </a:ext>
            </a:extLst>
          </p:cNvPr>
          <p:cNvSpPr>
            <a:spLocks noGrp="1"/>
          </p:cNvSpPr>
          <p:nvPr>
            <p:ph type="title"/>
          </p:nvPr>
        </p:nvSpPr>
        <p:spPr/>
        <p:txBody>
          <a:bodyPr/>
          <a:lstStyle/>
          <a:p>
            <a:r>
              <a:rPr lang="en-US" dirty="0"/>
              <a:t>Major Transit Stops</a:t>
            </a:r>
          </a:p>
        </p:txBody>
      </p:sp>
      <p:sp>
        <p:nvSpPr>
          <p:cNvPr id="3" name="Content Placeholder 2">
            <a:extLst>
              <a:ext uri="{FF2B5EF4-FFF2-40B4-BE49-F238E27FC236}">
                <a16:creationId xmlns:a16="http://schemas.microsoft.com/office/drawing/2014/main" id="{A21BD19F-DE72-7559-E0A8-EFF2E6C4E224}"/>
              </a:ext>
            </a:extLst>
          </p:cNvPr>
          <p:cNvSpPr>
            <a:spLocks noGrp="1"/>
          </p:cNvSpPr>
          <p:nvPr>
            <p:ph idx="1"/>
          </p:nvPr>
        </p:nvSpPr>
        <p:spPr/>
        <p:txBody>
          <a:bodyPr>
            <a:normAutofit/>
          </a:bodyPr>
          <a:lstStyle/>
          <a:p>
            <a:pPr>
              <a:spcBef>
                <a:spcPts val="600"/>
              </a:spcBef>
            </a:pPr>
            <a:r>
              <a:rPr lang="en-US" dirty="0"/>
              <a:t>“Major transit stop” means a site containing any of the following:</a:t>
            </a:r>
          </a:p>
          <a:p>
            <a:endParaRPr lang="en-US" dirty="0"/>
          </a:p>
          <a:p>
            <a:pPr>
              <a:spcBef>
                <a:spcPts val="0"/>
              </a:spcBef>
            </a:pPr>
            <a:r>
              <a:rPr lang="en-US" dirty="0"/>
              <a:t>(a) An existing rail or bus rapid transit station.</a:t>
            </a:r>
          </a:p>
          <a:p>
            <a:endParaRPr lang="en-US" dirty="0"/>
          </a:p>
          <a:p>
            <a:pPr>
              <a:spcBef>
                <a:spcPts val="0"/>
              </a:spcBef>
            </a:pPr>
            <a:r>
              <a:rPr lang="en-US" dirty="0"/>
              <a:t>(b) A ferry terminal served by either a bus or rail transit service.</a:t>
            </a:r>
          </a:p>
          <a:p>
            <a:endParaRPr lang="en-US" dirty="0"/>
          </a:p>
          <a:p>
            <a:pPr>
              <a:spcBef>
                <a:spcPts val="0"/>
              </a:spcBef>
              <a:spcAft>
                <a:spcPts val="600"/>
              </a:spcAft>
            </a:pPr>
            <a:r>
              <a:rPr lang="en-US" dirty="0"/>
              <a:t>(c) The intersection of two or more major bus routes with a frequency of service interval of 15 minutes or less during the morning and afternoon peak commute periods.</a:t>
            </a:r>
          </a:p>
          <a:p>
            <a:pPr lvl="1"/>
            <a:r>
              <a:rPr lang="fr-FR" dirty="0"/>
              <a:t>California Public </a:t>
            </a:r>
            <a:r>
              <a:rPr lang="fr-FR" dirty="0" err="1"/>
              <a:t>Resources</a:t>
            </a:r>
            <a:r>
              <a:rPr lang="fr-FR" dirty="0"/>
              <a:t> Code Section 21064.3</a:t>
            </a:r>
            <a:endParaRPr lang="en-US" dirty="0"/>
          </a:p>
        </p:txBody>
      </p:sp>
    </p:spTree>
    <p:extLst>
      <p:ext uri="{BB962C8B-B14F-4D97-AF65-F5344CB8AC3E}">
        <p14:creationId xmlns:p14="http://schemas.microsoft.com/office/powerpoint/2010/main" val="1477746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BA5AB-EF70-A441-9B44-6DD77F08BC19}"/>
              </a:ext>
            </a:extLst>
          </p:cNvPr>
          <p:cNvSpPr>
            <a:spLocks noGrp="1"/>
          </p:cNvSpPr>
          <p:nvPr>
            <p:ph type="title"/>
          </p:nvPr>
        </p:nvSpPr>
        <p:spPr/>
        <p:txBody>
          <a:bodyPr/>
          <a:lstStyle/>
          <a:p>
            <a:r>
              <a:rPr lang="en-US" dirty="0"/>
              <a:t>Located within one-half mile of a major transit stop</a:t>
            </a:r>
          </a:p>
        </p:txBody>
      </p:sp>
      <p:sp>
        <p:nvSpPr>
          <p:cNvPr id="3" name="Content Placeholder 2">
            <a:extLst>
              <a:ext uri="{FF2B5EF4-FFF2-40B4-BE49-F238E27FC236}">
                <a16:creationId xmlns:a16="http://schemas.microsoft.com/office/drawing/2014/main" id="{FFDA119C-C3A0-058C-140C-7A9A11FC6364}"/>
              </a:ext>
            </a:extLst>
          </p:cNvPr>
          <p:cNvSpPr>
            <a:spLocks noGrp="1"/>
          </p:cNvSpPr>
          <p:nvPr>
            <p:ph idx="1"/>
          </p:nvPr>
        </p:nvSpPr>
        <p:spPr/>
        <p:txBody>
          <a:bodyPr/>
          <a:lstStyle/>
          <a:p>
            <a:r>
              <a:rPr lang="en-US" dirty="0"/>
              <a:t>Means that any point on a proposed development, for which an applicant seeks a density bonus, other incentives or concessions, waivers or reductions of development standards, or a vehicular parking ratio pursuant to this section, is within one-half mile of any point on the property on which a major transit stop is located, including any parking lot owned by the transit authority or other local agency operating the major transit stop.</a:t>
            </a:r>
          </a:p>
        </p:txBody>
      </p:sp>
    </p:spTree>
    <p:extLst>
      <p:ext uri="{BB962C8B-B14F-4D97-AF65-F5344CB8AC3E}">
        <p14:creationId xmlns:p14="http://schemas.microsoft.com/office/powerpoint/2010/main" val="15556864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56CF2-D40D-2B1D-ADCB-19AF6F902DFB}"/>
              </a:ext>
            </a:extLst>
          </p:cNvPr>
          <p:cNvSpPr>
            <a:spLocks noGrp="1"/>
          </p:cNvSpPr>
          <p:nvPr>
            <p:ph type="title"/>
          </p:nvPr>
        </p:nvSpPr>
        <p:spPr/>
        <p:txBody>
          <a:bodyPr/>
          <a:lstStyle/>
          <a:p>
            <a:r>
              <a:rPr lang="en-US" dirty="0"/>
              <a:t>Infill Site</a:t>
            </a:r>
          </a:p>
        </p:txBody>
      </p:sp>
      <p:sp>
        <p:nvSpPr>
          <p:cNvPr id="3" name="Content Placeholder 2">
            <a:extLst>
              <a:ext uri="{FF2B5EF4-FFF2-40B4-BE49-F238E27FC236}">
                <a16:creationId xmlns:a16="http://schemas.microsoft.com/office/drawing/2014/main" id="{42065D71-9789-9011-B0CB-32211EBC731B}"/>
              </a:ext>
            </a:extLst>
          </p:cNvPr>
          <p:cNvSpPr>
            <a:spLocks noGrp="1"/>
          </p:cNvSpPr>
          <p:nvPr>
            <p:ph idx="1"/>
          </p:nvPr>
        </p:nvSpPr>
        <p:spPr>
          <a:xfrm>
            <a:off x="1103312" y="1355464"/>
            <a:ext cx="8946541" cy="4892935"/>
          </a:xfrm>
        </p:spPr>
        <p:txBody>
          <a:bodyPr>
            <a:normAutofit fontScale="85000" lnSpcReduction="20000"/>
          </a:bodyPr>
          <a:lstStyle/>
          <a:p>
            <a:pPr marL="0" indent="0">
              <a:spcBef>
                <a:spcPts val="600"/>
              </a:spcBef>
              <a:buNone/>
            </a:pPr>
            <a:r>
              <a:rPr lang="en-US" dirty="0"/>
              <a:t>“Infill site” means a site in an urbanized area that meets </a:t>
            </a:r>
            <a:r>
              <a:rPr lang="en-US" b="1" dirty="0"/>
              <a:t>either</a:t>
            </a:r>
            <a:r>
              <a:rPr lang="en-US" dirty="0"/>
              <a:t> of the following criteria:</a:t>
            </a:r>
          </a:p>
          <a:p>
            <a:pPr marL="0" indent="0">
              <a:spcBef>
                <a:spcPts val="600"/>
              </a:spcBef>
              <a:buNone/>
            </a:pPr>
            <a:endParaRPr lang="en-US" dirty="0"/>
          </a:p>
          <a:p>
            <a:pPr marL="0" indent="0">
              <a:spcBef>
                <a:spcPts val="600"/>
              </a:spcBef>
              <a:buNone/>
            </a:pPr>
            <a:r>
              <a:rPr lang="en-US" dirty="0"/>
              <a:t>(a) The site has not been previously developed for urban uses and both of the following apply:</a:t>
            </a:r>
          </a:p>
          <a:p>
            <a:pPr>
              <a:spcBef>
                <a:spcPts val="600"/>
              </a:spcBef>
            </a:pPr>
            <a:endParaRPr lang="en-US" dirty="0"/>
          </a:p>
          <a:p>
            <a:pPr marL="0" indent="0">
              <a:spcBef>
                <a:spcPts val="600"/>
              </a:spcBef>
              <a:buNone/>
            </a:pPr>
            <a:r>
              <a:rPr lang="en-US" dirty="0"/>
              <a:t>	(1) The site is immediately adjacent to parcels that are developed with qualified 	urban uses, or at least 75 percent of the perimeter of the site adjoins parcels that are 	developed with qualified urban uses, and the remaining 25 percent of the site 	adjoins parcels that have previously been developed for qualified urban uses.</a:t>
            </a:r>
          </a:p>
          <a:p>
            <a:pPr>
              <a:spcBef>
                <a:spcPts val="600"/>
              </a:spcBef>
            </a:pPr>
            <a:endParaRPr lang="en-US" dirty="0"/>
          </a:p>
          <a:p>
            <a:pPr marL="0" indent="0">
              <a:spcBef>
                <a:spcPts val="600"/>
              </a:spcBef>
              <a:buNone/>
            </a:pPr>
            <a:r>
              <a:rPr lang="en-US" dirty="0"/>
              <a:t>	(2) No parcel within the site has been created within the past 10 years unless the 	parcel was created as a result of the plan of a redevelopment agency.</a:t>
            </a:r>
          </a:p>
          <a:p>
            <a:pPr>
              <a:spcBef>
                <a:spcPts val="600"/>
              </a:spcBef>
            </a:pPr>
            <a:endParaRPr lang="en-US" dirty="0"/>
          </a:p>
          <a:p>
            <a:pPr marL="0" indent="0">
              <a:spcBef>
                <a:spcPts val="600"/>
              </a:spcBef>
              <a:buNone/>
            </a:pPr>
            <a:r>
              <a:rPr lang="en-US" dirty="0"/>
              <a:t>(b) The site has been previously developed for qualified urban uses.</a:t>
            </a:r>
          </a:p>
          <a:p>
            <a:pPr marL="0" indent="0">
              <a:buNone/>
            </a:pPr>
            <a:endParaRPr lang="fr-FR" dirty="0"/>
          </a:p>
          <a:p>
            <a:pPr marL="0" indent="0">
              <a:buNone/>
            </a:pPr>
            <a:r>
              <a:rPr lang="fr-FR" dirty="0"/>
              <a:t>California Public </a:t>
            </a:r>
            <a:r>
              <a:rPr lang="fr-FR" dirty="0" err="1"/>
              <a:t>Resources</a:t>
            </a:r>
            <a:r>
              <a:rPr lang="fr-FR" dirty="0"/>
              <a:t> Code Section 21061.3</a:t>
            </a:r>
            <a:endParaRPr lang="en-US" dirty="0"/>
          </a:p>
        </p:txBody>
      </p:sp>
    </p:spTree>
    <p:extLst>
      <p:ext uri="{BB962C8B-B14F-4D97-AF65-F5344CB8AC3E}">
        <p14:creationId xmlns:p14="http://schemas.microsoft.com/office/powerpoint/2010/main" val="31184058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91A9-517A-1447-FF83-81AB68C7F6BA}"/>
              </a:ext>
            </a:extLst>
          </p:cNvPr>
          <p:cNvSpPr>
            <a:spLocks noGrp="1"/>
          </p:cNvSpPr>
          <p:nvPr>
            <p:ph type="title"/>
          </p:nvPr>
        </p:nvSpPr>
        <p:spPr/>
        <p:txBody>
          <a:bodyPr/>
          <a:lstStyle/>
          <a:p>
            <a:r>
              <a:rPr lang="en-US" dirty="0"/>
              <a:t>In-Fill Development Project- Categorically Exempt from CEQA</a:t>
            </a:r>
          </a:p>
        </p:txBody>
      </p:sp>
      <p:sp>
        <p:nvSpPr>
          <p:cNvPr id="3" name="Content Placeholder 2">
            <a:extLst>
              <a:ext uri="{FF2B5EF4-FFF2-40B4-BE49-F238E27FC236}">
                <a16:creationId xmlns:a16="http://schemas.microsoft.com/office/drawing/2014/main" id="{21036880-D2A2-1322-9275-3B693C6DCFE0}"/>
              </a:ext>
            </a:extLst>
          </p:cNvPr>
          <p:cNvSpPr>
            <a:spLocks noGrp="1"/>
          </p:cNvSpPr>
          <p:nvPr>
            <p:ph idx="1"/>
          </p:nvPr>
        </p:nvSpPr>
        <p:spPr>
          <a:xfrm>
            <a:off x="1103312" y="1936376"/>
            <a:ext cx="8946541" cy="4312023"/>
          </a:xfrm>
        </p:spPr>
        <p:txBody>
          <a:bodyPr>
            <a:normAutofit fontScale="92500" lnSpcReduction="10000"/>
          </a:bodyPr>
          <a:lstStyle/>
          <a:p>
            <a:r>
              <a:rPr lang="en-US" dirty="0"/>
              <a:t>Class 32 consists of projects characterized as in-fill development meeting the conditions described in this section.</a:t>
            </a:r>
          </a:p>
          <a:p>
            <a:r>
              <a:rPr lang="en-US" dirty="0"/>
              <a:t>(a) The project is consistent with the applicable general plan designation and all applicable general plan policies as well as with applicable zoning designation and regulations.</a:t>
            </a:r>
          </a:p>
          <a:p>
            <a:r>
              <a:rPr lang="en-US" dirty="0"/>
              <a:t>(b) The proposed development occurs within city limits on a project site of no more than five acres substantially surrounded by urban uses.</a:t>
            </a:r>
          </a:p>
          <a:p>
            <a:r>
              <a:rPr lang="en-US" dirty="0"/>
              <a:t>(c) The project site has no value, as habitat for endangered, rare or threatened species.</a:t>
            </a:r>
          </a:p>
          <a:p>
            <a:r>
              <a:rPr lang="en-US" dirty="0"/>
              <a:t>(d) Approval of the project would not result in any significant effects relating to traffic, noise, air quality, or water quality.</a:t>
            </a:r>
          </a:p>
          <a:p>
            <a:r>
              <a:rPr lang="en-US" dirty="0"/>
              <a:t>(e) The site can be adequately served by all required utilities and public services.</a:t>
            </a:r>
          </a:p>
        </p:txBody>
      </p:sp>
    </p:spTree>
    <p:extLst>
      <p:ext uri="{BB962C8B-B14F-4D97-AF65-F5344CB8AC3E}">
        <p14:creationId xmlns:p14="http://schemas.microsoft.com/office/powerpoint/2010/main" val="343944279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B186-BEDB-47A8-AE15-F1DF64D135CD}"/>
              </a:ext>
            </a:extLst>
          </p:cNvPr>
          <p:cNvSpPr>
            <a:spLocks noGrp="1"/>
          </p:cNvSpPr>
          <p:nvPr>
            <p:ph type="title"/>
          </p:nvPr>
        </p:nvSpPr>
        <p:spPr/>
        <p:txBody>
          <a:bodyPr/>
          <a:lstStyle/>
          <a:p>
            <a:r>
              <a:rPr lang="en-US" dirty="0"/>
              <a:t>Affordable Housing Defined</a:t>
            </a:r>
          </a:p>
        </p:txBody>
      </p:sp>
      <p:sp>
        <p:nvSpPr>
          <p:cNvPr id="3" name="Content Placeholder 2">
            <a:extLst>
              <a:ext uri="{FF2B5EF4-FFF2-40B4-BE49-F238E27FC236}">
                <a16:creationId xmlns:a16="http://schemas.microsoft.com/office/drawing/2014/main" id="{E8697F60-9CC5-4EA6-8F6E-29CA59ECF451}"/>
              </a:ext>
            </a:extLst>
          </p:cNvPr>
          <p:cNvSpPr>
            <a:spLocks noGrp="1"/>
          </p:cNvSpPr>
          <p:nvPr>
            <p:ph idx="1"/>
          </p:nvPr>
        </p:nvSpPr>
        <p:spPr/>
        <p:txBody>
          <a:bodyPr/>
          <a:lstStyle/>
          <a:p>
            <a:r>
              <a:rPr lang="en-US" dirty="0"/>
              <a:t>Extremely Low Income households: 30% of median income</a:t>
            </a:r>
          </a:p>
          <a:p>
            <a:r>
              <a:rPr lang="en-US" dirty="0"/>
              <a:t>Very Low Income households: 50% of median income</a:t>
            </a:r>
          </a:p>
          <a:p>
            <a:r>
              <a:rPr lang="en-US" dirty="0"/>
              <a:t>Low (lower) Income households: 80% of median income</a:t>
            </a:r>
          </a:p>
          <a:p>
            <a:r>
              <a:rPr lang="en-US" dirty="0"/>
              <a:t>Moderate income households: 120% of median income</a:t>
            </a:r>
          </a:p>
        </p:txBody>
      </p:sp>
    </p:spTree>
    <p:extLst>
      <p:ext uri="{BB962C8B-B14F-4D97-AF65-F5344CB8AC3E}">
        <p14:creationId xmlns:p14="http://schemas.microsoft.com/office/powerpoint/2010/main" val="262825374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46C1B-DE34-486D-BE00-712E1D38C3FB}"/>
              </a:ext>
            </a:extLst>
          </p:cNvPr>
          <p:cNvSpPr>
            <a:spLocks noGrp="1"/>
          </p:cNvSpPr>
          <p:nvPr>
            <p:ph type="title"/>
          </p:nvPr>
        </p:nvSpPr>
        <p:spPr>
          <a:xfrm>
            <a:off x="418641" y="452718"/>
            <a:ext cx="9948231" cy="935407"/>
          </a:xfrm>
        </p:spPr>
        <p:txBody>
          <a:bodyPr/>
          <a:lstStyle/>
          <a:p>
            <a:r>
              <a:rPr lang="en-US" dirty="0"/>
              <a:t>SB 35 Streamlined Ministerial Approval</a:t>
            </a:r>
          </a:p>
        </p:txBody>
      </p:sp>
      <p:sp>
        <p:nvSpPr>
          <p:cNvPr id="3" name="Content Placeholder 2">
            <a:extLst>
              <a:ext uri="{FF2B5EF4-FFF2-40B4-BE49-F238E27FC236}">
                <a16:creationId xmlns:a16="http://schemas.microsoft.com/office/drawing/2014/main" id="{9020536E-1CB5-46F1-9645-66395D466281}"/>
              </a:ext>
            </a:extLst>
          </p:cNvPr>
          <p:cNvSpPr>
            <a:spLocks noGrp="1"/>
          </p:cNvSpPr>
          <p:nvPr>
            <p:ph idx="1"/>
          </p:nvPr>
        </p:nvSpPr>
        <p:spPr>
          <a:xfrm>
            <a:off x="1103312" y="1553378"/>
            <a:ext cx="8946541" cy="4695021"/>
          </a:xfrm>
        </p:spPr>
        <p:txBody>
          <a:bodyPr>
            <a:normAutofit fontScale="92500" lnSpcReduction="10000"/>
          </a:bodyPr>
          <a:lstStyle/>
          <a:p>
            <a:r>
              <a:rPr lang="en-US" dirty="0"/>
              <a:t>Applies to localities that have not yet made sufficient progress towards their allocation of the regional housing need</a:t>
            </a:r>
          </a:p>
          <a:p>
            <a:r>
              <a:rPr lang="en-US" dirty="0"/>
              <a:t>Streamlined</a:t>
            </a:r>
          </a:p>
          <a:p>
            <a:r>
              <a:rPr lang="en-US" dirty="0"/>
              <a:t>Ministerial</a:t>
            </a:r>
          </a:p>
          <a:p>
            <a:r>
              <a:rPr lang="en-US" dirty="0"/>
              <a:t>Exempt from CEQA</a:t>
            </a:r>
          </a:p>
          <a:p>
            <a:r>
              <a:rPr lang="en-US" dirty="0"/>
              <a:t>Project must meet City’s objective zoning, subdivision, and design review standards (although now limited by new state legislation)</a:t>
            </a:r>
          </a:p>
          <a:p>
            <a:r>
              <a:rPr lang="en-US" dirty="0"/>
              <a:t>Provide certain number of affordable units</a:t>
            </a:r>
          </a:p>
          <a:p>
            <a:r>
              <a:rPr lang="en-US" dirty="0"/>
              <a:t>Infill site</a:t>
            </a:r>
          </a:p>
          <a:p>
            <a:r>
              <a:rPr lang="en-US" dirty="0"/>
              <a:t>Pay prevailing wage to construction workers</a:t>
            </a:r>
          </a:p>
          <a:p>
            <a:r>
              <a:rPr lang="en-US" dirty="0"/>
              <a:t>Also covered by Housing Accountability Act and Density Bonus law</a:t>
            </a:r>
          </a:p>
          <a:p>
            <a:r>
              <a:rPr lang="en-US" dirty="0"/>
              <a:t>Government Code section 65913.4</a:t>
            </a:r>
          </a:p>
        </p:txBody>
      </p:sp>
    </p:spTree>
    <p:extLst>
      <p:ext uri="{BB962C8B-B14F-4D97-AF65-F5344CB8AC3E}">
        <p14:creationId xmlns:p14="http://schemas.microsoft.com/office/powerpoint/2010/main" val="109439247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AD895-B089-7B32-E847-52534BF998F5}"/>
              </a:ext>
            </a:extLst>
          </p:cNvPr>
          <p:cNvSpPr>
            <a:spLocks noGrp="1"/>
          </p:cNvSpPr>
          <p:nvPr>
            <p:ph type="title"/>
          </p:nvPr>
        </p:nvSpPr>
        <p:spPr/>
        <p:txBody>
          <a:bodyPr/>
          <a:lstStyle/>
          <a:p>
            <a:r>
              <a:rPr lang="en-US" dirty="0"/>
              <a:t>AB 2668</a:t>
            </a:r>
          </a:p>
        </p:txBody>
      </p:sp>
      <p:sp>
        <p:nvSpPr>
          <p:cNvPr id="3" name="Content Placeholder 2">
            <a:extLst>
              <a:ext uri="{FF2B5EF4-FFF2-40B4-BE49-F238E27FC236}">
                <a16:creationId xmlns:a16="http://schemas.microsoft.com/office/drawing/2014/main" id="{9343AE7A-D2ED-5C72-7DF9-95F0CCDAE6F5}"/>
              </a:ext>
            </a:extLst>
          </p:cNvPr>
          <p:cNvSpPr>
            <a:spLocks noGrp="1"/>
          </p:cNvSpPr>
          <p:nvPr>
            <p:ph idx="1"/>
          </p:nvPr>
        </p:nvSpPr>
        <p:spPr>
          <a:xfrm>
            <a:off x="1104293" y="1495315"/>
            <a:ext cx="8946541" cy="4776394"/>
          </a:xfrm>
        </p:spPr>
        <p:txBody>
          <a:bodyPr>
            <a:normAutofit/>
          </a:bodyPr>
          <a:lstStyle/>
          <a:p>
            <a:r>
              <a:rPr lang="en-US" dirty="0"/>
              <a:t>Clarifies SB 35 projects are not subject to Conditional Use Permit or any other </a:t>
            </a:r>
            <a:r>
              <a:rPr lang="en-US" dirty="0" err="1"/>
              <a:t>nonlegislative</a:t>
            </a:r>
            <a:r>
              <a:rPr lang="en-US" dirty="0"/>
              <a:t> discretionary approval</a:t>
            </a:r>
          </a:p>
          <a:p>
            <a:r>
              <a:rPr lang="en-US" dirty="0"/>
              <a:t>Includes permits such as design review, site review, tree permitting, variances </a:t>
            </a:r>
          </a:p>
          <a:p>
            <a:r>
              <a:rPr lang="en-US" dirty="0"/>
              <a:t>Requires calculation of required affordable units on base density only – not excluding any density bonus</a:t>
            </a:r>
          </a:p>
          <a:p>
            <a:r>
              <a:rPr lang="en-US" dirty="0"/>
              <a:t>Prohibits local agencies from determining that a development is in conflict with objective planning standards where application materials are missing, so long as the application "contains substantial evidence that would allow a reasonable person to conclude that the development is consistent with objective planning standards." </a:t>
            </a:r>
          </a:p>
          <a:p>
            <a:r>
              <a:rPr lang="en-US" dirty="0"/>
              <a:t>Must provide project proponent with written explanation of which objective standards project conflicts with and why</a:t>
            </a:r>
          </a:p>
        </p:txBody>
      </p:sp>
    </p:spTree>
    <p:extLst>
      <p:ext uri="{BB962C8B-B14F-4D97-AF65-F5344CB8AC3E}">
        <p14:creationId xmlns:p14="http://schemas.microsoft.com/office/powerpoint/2010/main" val="34190774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07824-7CFF-45FC-AFB0-9C90EF54781F}"/>
              </a:ext>
            </a:extLst>
          </p:cNvPr>
          <p:cNvSpPr>
            <a:spLocks noGrp="1"/>
          </p:cNvSpPr>
          <p:nvPr>
            <p:ph type="title"/>
          </p:nvPr>
        </p:nvSpPr>
        <p:spPr/>
        <p:txBody>
          <a:bodyPr/>
          <a:lstStyle/>
          <a:p>
            <a:r>
              <a:rPr lang="en-US" dirty="0"/>
              <a:t>Housing Crisis Act- SB 330</a:t>
            </a:r>
          </a:p>
        </p:txBody>
      </p:sp>
      <p:sp>
        <p:nvSpPr>
          <p:cNvPr id="3" name="Content Placeholder 2">
            <a:extLst>
              <a:ext uri="{FF2B5EF4-FFF2-40B4-BE49-F238E27FC236}">
                <a16:creationId xmlns:a16="http://schemas.microsoft.com/office/drawing/2014/main" id="{E13B0037-5010-4F8A-8363-58E21A08E5C4}"/>
              </a:ext>
            </a:extLst>
          </p:cNvPr>
          <p:cNvSpPr>
            <a:spLocks noGrp="1"/>
          </p:cNvSpPr>
          <p:nvPr>
            <p:ph idx="1"/>
          </p:nvPr>
        </p:nvSpPr>
        <p:spPr/>
        <p:txBody>
          <a:bodyPr/>
          <a:lstStyle/>
          <a:p>
            <a:r>
              <a:rPr lang="en-US" dirty="0"/>
              <a:t>Strengthens protections for housing projects under the Housing Accountability Act</a:t>
            </a:r>
          </a:p>
          <a:p>
            <a:r>
              <a:rPr lang="en-US" dirty="0"/>
              <a:t>Preliminary Application Protections</a:t>
            </a:r>
          </a:p>
          <a:p>
            <a:r>
              <a:rPr lang="en-US" dirty="0"/>
              <a:t>Permit Streamlining Act amended</a:t>
            </a:r>
          </a:p>
          <a:p>
            <a:r>
              <a:rPr lang="en-US" dirty="0"/>
              <a:t>Fees limitations</a:t>
            </a:r>
          </a:p>
          <a:p>
            <a:r>
              <a:rPr lang="en-US" dirty="0"/>
              <a:t>Hearing Limitations</a:t>
            </a:r>
          </a:p>
          <a:p>
            <a:r>
              <a:rPr lang="en-US" dirty="0"/>
              <a:t>Downzoning Prohibitions</a:t>
            </a:r>
          </a:p>
        </p:txBody>
      </p:sp>
    </p:spTree>
    <p:extLst>
      <p:ext uri="{BB962C8B-B14F-4D97-AF65-F5344CB8AC3E}">
        <p14:creationId xmlns:p14="http://schemas.microsoft.com/office/powerpoint/2010/main" val="83797707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5BFF5-8670-CCD1-8293-AE46C6329C50}"/>
              </a:ext>
            </a:extLst>
          </p:cNvPr>
          <p:cNvSpPr>
            <a:spLocks noGrp="1"/>
          </p:cNvSpPr>
          <p:nvPr>
            <p:ph type="title"/>
          </p:nvPr>
        </p:nvSpPr>
        <p:spPr/>
        <p:txBody>
          <a:bodyPr/>
          <a:lstStyle/>
          <a:p>
            <a:r>
              <a:rPr lang="en-US" dirty="0"/>
              <a:t>Preliminary Application Protections</a:t>
            </a:r>
          </a:p>
        </p:txBody>
      </p:sp>
      <p:sp>
        <p:nvSpPr>
          <p:cNvPr id="3" name="Content Placeholder 2">
            <a:extLst>
              <a:ext uri="{FF2B5EF4-FFF2-40B4-BE49-F238E27FC236}">
                <a16:creationId xmlns:a16="http://schemas.microsoft.com/office/drawing/2014/main" id="{834699E0-0FBB-32D0-4BD2-1DD2AB6D308B}"/>
              </a:ext>
            </a:extLst>
          </p:cNvPr>
          <p:cNvSpPr>
            <a:spLocks noGrp="1"/>
          </p:cNvSpPr>
          <p:nvPr>
            <p:ph idx="1"/>
          </p:nvPr>
        </p:nvSpPr>
        <p:spPr/>
        <p:txBody>
          <a:bodyPr/>
          <a:lstStyle/>
          <a:p>
            <a:r>
              <a:rPr lang="en-US" dirty="0"/>
              <a:t>Created a preliminary application process which limits the City’s ability to change development standards and zoning applicable to a project once the preliminary application is submitted</a:t>
            </a:r>
          </a:p>
          <a:p>
            <a:r>
              <a:rPr lang="en-US" dirty="0"/>
              <a:t>Includes those relating to development impact fees, capacity or connection fees or charges, permit or processing fees, and other exactions, unless an increase resulting from an automatic annual adjustment based on an independently published cost index that is referenced in the ordinance or resolution establishing the fee or other monetary exaction.</a:t>
            </a:r>
          </a:p>
          <a:p>
            <a:endParaRPr lang="en-US" dirty="0"/>
          </a:p>
        </p:txBody>
      </p:sp>
    </p:spTree>
    <p:extLst>
      <p:ext uri="{BB962C8B-B14F-4D97-AF65-F5344CB8AC3E}">
        <p14:creationId xmlns:p14="http://schemas.microsoft.com/office/powerpoint/2010/main" val="3219381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444519B-F26E-4E93-A1D0-942B791C545E}"/>
              </a:ext>
            </a:extLst>
          </p:cNvPr>
          <p:cNvSpPr>
            <a:spLocks noGrp="1"/>
          </p:cNvSpPr>
          <p:nvPr>
            <p:ph type="title"/>
          </p:nvPr>
        </p:nvSpPr>
        <p:spPr>
          <a:xfrm>
            <a:off x="645130" y="547969"/>
            <a:ext cx="9404723" cy="1400530"/>
          </a:xfrm>
        </p:spPr>
        <p:txBody>
          <a:bodyPr/>
          <a:lstStyle/>
          <a:p>
            <a:r>
              <a:rPr lang="en-US" dirty="0">
                <a:ln>
                  <a:solidFill>
                    <a:schemeClr val="accent1"/>
                  </a:solidFill>
                </a:ln>
              </a:rPr>
              <a:t>Recommendation to City Council</a:t>
            </a:r>
          </a:p>
        </p:txBody>
      </p:sp>
      <p:sp>
        <p:nvSpPr>
          <p:cNvPr id="8" name="Content Placeholder 7">
            <a:extLst>
              <a:ext uri="{FF2B5EF4-FFF2-40B4-BE49-F238E27FC236}">
                <a16:creationId xmlns:a16="http://schemas.microsoft.com/office/drawing/2014/main" id="{2CA2A2CE-F78C-4BE7-BF32-BCEDAD459903}"/>
              </a:ext>
            </a:extLst>
          </p:cNvPr>
          <p:cNvSpPr>
            <a:spLocks noGrp="1"/>
          </p:cNvSpPr>
          <p:nvPr>
            <p:ph idx="1"/>
          </p:nvPr>
        </p:nvSpPr>
        <p:spPr>
          <a:ln>
            <a:solidFill>
              <a:schemeClr val="accent1"/>
            </a:solidFill>
          </a:ln>
        </p:spPr>
        <p:txBody>
          <a:bodyPr>
            <a:normAutofit/>
          </a:bodyPr>
          <a:lstStyle/>
          <a:p>
            <a:r>
              <a:rPr lang="en-US" sz="2800" dirty="0"/>
              <a:t>How does City Council know why PC recommend a course of action?</a:t>
            </a:r>
          </a:p>
          <a:p>
            <a:pPr lvl="1"/>
            <a:r>
              <a:rPr lang="en-US" sz="2800" dirty="0"/>
              <a:t>Based on the findings</a:t>
            </a:r>
          </a:p>
          <a:p>
            <a:pPr lvl="1"/>
            <a:r>
              <a:rPr lang="en-US" sz="2800" dirty="0"/>
              <a:t>If approved, PC made all of the findings</a:t>
            </a:r>
          </a:p>
          <a:p>
            <a:pPr lvl="1"/>
            <a:r>
              <a:rPr lang="en-US" sz="2800" dirty="0"/>
              <a:t>If denied, which findings could not be supported by the evidence?</a:t>
            </a:r>
          </a:p>
        </p:txBody>
      </p:sp>
    </p:spTree>
    <p:extLst>
      <p:ext uri="{BB962C8B-B14F-4D97-AF65-F5344CB8AC3E}">
        <p14:creationId xmlns:p14="http://schemas.microsoft.com/office/powerpoint/2010/main" val="803540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379E3-D838-062A-88FD-728CF6F046E5}"/>
              </a:ext>
            </a:extLst>
          </p:cNvPr>
          <p:cNvSpPr>
            <a:spLocks noGrp="1"/>
          </p:cNvSpPr>
          <p:nvPr>
            <p:ph type="title"/>
          </p:nvPr>
        </p:nvSpPr>
        <p:spPr/>
        <p:txBody>
          <a:bodyPr/>
          <a:lstStyle/>
          <a:p>
            <a:r>
              <a:rPr lang="en-US" dirty="0"/>
              <a:t>Permit Streamlining </a:t>
            </a:r>
          </a:p>
        </p:txBody>
      </p:sp>
      <p:sp>
        <p:nvSpPr>
          <p:cNvPr id="3" name="Content Placeholder 2">
            <a:extLst>
              <a:ext uri="{FF2B5EF4-FFF2-40B4-BE49-F238E27FC236}">
                <a16:creationId xmlns:a16="http://schemas.microsoft.com/office/drawing/2014/main" id="{5FF9CA9B-E8C5-80FB-B5A7-3F39C528E43C}"/>
              </a:ext>
            </a:extLst>
          </p:cNvPr>
          <p:cNvSpPr>
            <a:spLocks noGrp="1"/>
          </p:cNvSpPr>
          <p:nvPr>
            <p:ph idx="1"/>
          </p:nvPr>
        </p:nvSpPr>
        <p:spPr>
          <a:xfrm>
            <a:off x="1103312" y="1431236"/>
            <a:ext cx="8946541" cy="4817164"/>
          </a:xfrm>
        </p:spPr>
        <p:txBody>
          <a:bodyPr>
            <a:normAutofit/>
          </a:bodyPr>
          <a:lstStyle/>
          <a:p>
            <a:r>
              <a:rPr lang="en-US" dirty="0"/>
              <a:t> A city must review and make decisions on certain land use decisions within stated time limits that commence when a city has certified an environmental impact report (EIR), adopted a negative declaration, or determined that a project is exempt from the California Environmental Quality Act (CEQA) (Pub Res C §§21000-21189.70.10). Govt C §65950; Eller Media Co. v City of Los Angeles (2001) 87 CA4th 1217, 1220. </a:t>
            </a:r>
          </a:p>
          <a:p>
            <a:r>
              <a:rPr lang="en-US" dirty="0"/>
              <a:t>Shorter time limits apply to residential units, affordable housing, and mixed-use projects that are primarily residential. Govt C §65950.</a:t>
            </a:r>
          </a:p>
          <a:p>
            <a:r>
              <a:rPr lang="en-US" dirty="0"/>
              <a:t>A city's failure to observe the time limits may result in a project's being automatically "deemed approved" if all prescribed public notice requirements have been met. </a:t>
            </a:r>
          </a:p>
          <a:p>
            <a:pPr lvl="1"/>
            <a:r>
              <a:rPr lang="en-US" dirty="0"/>
              <a:t>Permit Streamlining Act (PSA) (Govt C §§65920-65964.5)</a:t>
            </a:r>
          </a:p>
        </p:txBody>
      </p:sp>
    </p:spTree>
    <p:extLst>
      <p:ext uri="{BB962C8B-B14F-4D97-AF65-F5344CB8AC3E}">
        <p14:creationId xmlns:p14="http://schemas.microsoft.com/office/powerpoint/2010/main" val="32196996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2D734-455E-1F2E-D81F-158882B47320}"/>
              </a:ext>
            </a:extLst>
          </p:cNvPr>
          <p:cNvSpPr>
            <a:spLocks noGrp="1"/>
          </p:cNvSpPr>
          <p:nvPr>
            <p:ph type="title"/>
          </p:nvPr>
        </p:nvSpPr>
        <p:spPr/>
        <p:txBody>
          <a:bodyPr/>
          <a:lstStyle/>
          <a:p>
            <a:r>
              <a:rPr lang="en-US" dirty="0"/>
              <a:t>Hearing Limitations</a:t>
            </a:r>
          </a:p>
        </p:txBody>
      </p:sp>
      <p:sp>
        <p:nvSpPr>
          <p:cNvPr id="3" name="Content Placeholder 2">
            <a:extLst>
              <a:ext uri="{FF2B5EF4-FFF2-40B4-BE49-F238E27FC236}">
                <a16:creationId xmlns:a16="http://schemas.microsoft.com/office/drawing/2014/main" id="{170D69AF-6CB4-5E33-0A8B-C84489F8B3B8}"/>
              </a:ext>
            </a:extLst>
          </p:cNvPr>
          <p:cNvSpPr>
            <a:spLocks noGrp="1"/>
          </p:cNvSpPr>
          <p:nvPr>
            <p:ph idx="1"/>
          </p:nvPr>
        </p:nvSpPr>
        <p:spPr/>
        <p:txBody>
          <a:bodyPr/>
          <a:lstStyle/>
          <a:p>
            <a:r>
              <a:rPr lang="en-US" dirty="0"/>
              <a:t>After an application is deemed complete, the City shall not conduct more than five hearings pursuant to Section 65905, or any other law, ordinance, or regulation requiring a public hearing in connection with the approval of that housing development project. </a:t>
            </a:r>
          </a:p>
          <a:p>
            <a:r>
              <a:rPr lang="en-US" dirty="0"/>
              <a:t>If the City continues a hearing subject to this section to another date, the continued hearing shall count as one of the five hearings allowed under this section.</a:t>
            </a:r>
          </a:p>
          <a:p>
            <a:r>
              <a:rPr lang="en-US" dirty="0"/>
              <a:t>Does not include legislative approvals, such as General Plan or Zoning amendments. </a:t>
            </a:r>
          </a:p>
          <a:p>
            <a:pPr marL="0" indent="0">
              <a:buNone/>
            </a:pPr>
            <a:endParaRPr lang="en-US" dirty="0"/>
          </a:p>
        </p:txBody>
      </p:sp>
    </p:spTree>
    <p:extLst>
      <p:ext uri="{BB962C8B-B14F-4D97-AF65-F5344CB8AC3E}">
        <p14:creationId xmlns:p14="http://schemas.microsoft.com/office/powerpoint/2010/main" val="71470713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BCB3-3DAD-B7B4-BF14-1FCB51627308}"/>
              </a:ext>
            </a:extLst>
          </p:cNvPr>
          <p:cNvSpPr>
            <a:spLocks noGrp="1"/>
          </p:cNvSpPr>
          <p:nvPr>
            <p:ph type="title"/>
          </p:nvPr>
        </p:nvSpPr>
        <p:spPr>
          <a:xfrm>
            <a:off x="646111" y="452718"/>
            <a:ext cx="9404723" cy="870473"/>
          </a:xfrm>
        </p:spPr>
        <p:txBody>
          <a:bodyPr/>
          <a:lstStyle/>
          <a:p>
            <a:r>
              <a:rPr lang="en-US" dirty="0"/>
              <a:t>No-Net Loss</a:t>
            </a:r>
          </a:p>
        </p:txBody>
      </p:sp>
      <p:sp>
        <p:nvSpPr>
          <p:cNvPr id="3" name="Content Placeholder 2">
            <a:extLst>
              <a:ext uri="{FF2B5EF4-FFF2-40B4-BE49-F238E27FC236}">
                <a16:creationId xmlns:a16="http://schemas.microsoft.com/office/drawing/2014/main" id="{090444D8-7F40-30C3-A1FB-34EBAABDFF64}"/>
              </a:ext>
            </a:extLst>
          </p:cNvPr>
          <p:cNvSpPr>
            <a:spLocks noGrp="1"/>
          </p:cNvSpPr>
          <p:nvPr>
            <p:ph idx="1"/>
          </p:nvPr>
        </p:nvSpPr>
        <p:spPr>
          <a:xfrm>
            <a:off x="1103312" y="1527586"/>
            <a:ext cx="8946541" cy="4720813"/>
          </a:xfrm>
        </p:spPr>
        <p:txBody>
          <a:bodyPr>
            <a:normAutofit/>
          </a:bodyPr>
          <a:lstStyle/>
          <a:p>
            <a:r>
              <a:rPr lang="en-US" dirty="0"/>
              <a:t>After the adoption of the housing element, the local government must “at all times” have sufficient sites available and identified in their housing elements to meet the community's share of the regional housing needs (RHNA).</a:t>
            </a:r>
          </a:p>
          <a:p>
            <a:r>
              <a:rPr lang="en-US" dirty="0"/>
              <a:t>A city may not lower residential density for any parcel below a specified density unless the city makes written findings supported by substantial evidence of both of the following:</a:t>
            </a:r>
          </a:p>
          <a:p>
            <a:pPr marL="0" indent="0">
              <a:buNone/>
            </a:pPr>
            <a:r>
              <a:rPr lang="en-US" dirty="0"/>
              <a:t>	(1) The reduction is consistent with the adopted general plan, 	including the housing element.</a:t>
            </a:r>
          </a:p>
          <a:p>
            <a:pPr marL="0" indent="0">
              <a:buNone/>
            </a:pPr>
            <a:r>
              <a:rPr lang="en-US" dirty="0"/>
              <a:t>	(2) The remaining sites identified in the housing element are 	adequate to meet the requirements for an inventory of land 	suitable for residential development and to accommodate the 	jurisdiction's share of the regional housing.</a:t>
            </a:r>
          </a:p>
        </p:txBody>
      </p:sp>
    </p:spTree>
    <p:extLst>
      <p:ext uri="{BB962C8B-B14F-4D97-AF65-F5344CB8AC3E}">
        <p14:creationId xmlns:p14="http://schemas.microsoft.com/office/powerpoint/2010/main" val="398978177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EBF4-34CD-8B05-DB5C-FBFFA0A35906}"/>
              </a:ext>
            </a:extLst>
          </p:cNvPr>
          <p:cNvSpPr>
            <a:spLocks noGrp="1"/>
          </p:cNvSpPr>
          <p:nvPr>
            <p:ph type="title"/>
          </p:nvPr>
        </p:nvSpPr>
        <p:spPr/>
        <p:txBody>
          <a:bodyPr/>
          <a:lstStyle/>
          <a:p>
            <a:r>
              <a:rPr lang="en-US" dirty="0"/>
              <a:t>SB 9</a:t>
            </a:r>
          </a:p>
        </p:txBody>
      </p:sp>
      <p:sp>
        <p:nvSpPr>
          <p:cNvPr id="3" name="Content Placeholder 2">
            <a:extLst>
              <a:ext uri="{FF2B5EF4-FFF2-40B4-BE49-F238E27FC236}">
                <a16:creationId xmlns:a16="http://schemas.microsoft.com/office/drawing/2014/main" id="{98E580F9-BE01-1D0C-680F-CD2A5D5A8EA4}"/>
              </a:ext>
            </a:extLst>
          </p:cNvPr>
          <p:cNvSpPr>
            <a:spLocks noGrp="1"/>
          </p:cNvSpPr>
          <p:nvPr>
            <p:ph idx="1"/>
          </p:nvPr>
        </p:nvSpPr>
        <p:spPr/>
        <p:txBody>
          <a:bodyPr>
            <a:normAutofit fontScale="92500" lnSpcReduction="10000"/>
          </a:bodyPr>
          <a:lstStyle/>
          <a:p>
            <a:r>
              <a:rPr lang="en-US" dirty="0"/>
              <a:t>Ministerial approval</a:t>
            </a:r>
          </a:p>
          <a:p>
            <a:r>
              <a:rPr lang="en-US" dirty="0"/>
              <a:t>Facilitates the creation of up to four housing units in the lot area typically used for one single-family home</a:t>
            </a:r>
          </a:p>
          <a:p>
            <a:r>
              <a:rPr lang="en-US" dirty="0"/>
              <a:t>Housing development with no more than two primary units in a single-family zone, the subdivision of a parcel in a single-family zone into two parcels, or both. </a:t>
            </a:r>
          </a:p>
          <a:p>
            <a:r>
              <a:rPr lang="en-US" dirty="0"/>
              <a:t>Up to two units at least 800 square feet in size</a:t>
            </a:r>
          </a:p>
          <a:p>
            <a:r>
              <a:rPr lang="en-US" dirty="0"/>
              <a:t>Findings for denial required: The City’s building official must make a written finding, based upon a preponderance of the evidence, that the proposed housing development would have a specific, adverse impact, upon public health and safety or the physical environment and for which there is no feasible method to satisfactorily mitigate or avoid the specific, adverse impact.</a:t>
            </a:r>
          </a:p>
        </p:txBody>
      </p:sp>
    </p:spTree>
    <p:extLst>
      <p:ext uri="{BB962C8B-B14F-4D97-AF65-F5344CB8AC3E}">
        <p14:creationId xmlns:p14="http://schemas.microsoft.com/office/powerpoint/2010/main" val="334639268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E5D8F-F761-5C94-F637-D96041ADD53C}"/>
              </a:ext>
            </a:extLst>
          </p:cNvPr>
          <p:cNvSpPr>
            <a:spLocks noGrp="1"/>
          </p:cNvSpPr>
          <p:nvPr>
            <p:ph type="title"/>
          </p:nvPr>
        </p:nvSpPr>
        <p:spPr/>
        <p:txBody>
          <a:bodyPr/>
          <a:lstStyle/>
          <a:p>
            <a:r>
              <a:rPr lang="en-US" dirty="0"/>
              <a:t>Accessory Dwelling Units (ADUs)</a:t>
            </a:r>
          </a:p>
        </p:txBody>
      </p:sp>
      <p:sp>
        <p:nvSpPr>
          <p:cNvPr id="3" name="Content Placeholder 2">
            <a:extLst>
              <a:ext uri="{FF2B5EF4-FFF2-40B4-BE49-F238E27FC236}">
                <a16:creationId xmlns:a16="http://schemas.microsoft.com/office/drawing/2014/main" id="{873240CA-FF5E-9F8E-DEF1-0DEF1F173556}"/>
              </a:ext>
            </a:extLst>
          </p:cNvPr>
          <p:cNvSpPr>
            <a:spLocks noGrp="1"/>
          </p:cNvSpPr>
          <p:nvPr>
            <p:ph idx="1"/>
          </p:nvPr>
        </p:nvSpPr>
        <p:spPr/>
        <p:txBody>
          <a:bodyPr/>
          <a:lstStyle/>
          <a:p>
            <a:r>
              <a:rPr lang="en-US" dirty="0"/>
              <a:t>An ADU is accessory to a primary residence and has complete independent living facilities for one or more persons and has a few variations:</a:t>
            </a:r>
          </a:p>
          <a:p>
            <a:pPr lvl="1"/>
            <a:r>
              <a:rPr lang="en-US" dirty="0"/>
              <a:t>Detached: The unit is separated from the primary structure.</a:t>
            </a:r>
          </a:p>
          <a:p>
            <a:pPr lvl="1"/>
            <a:r>
              <a:rPr lang="en-US" dirty="0"/>
              <a:t>Attached: The unit is attached to the primary structure.</a:t>
            </a:r>
          </a:p>
          <a:p>
            <a:pPr lvl="1"/>
            <a:r>
              <a:rPr lang="en-US" dirty="0"/>
              <a:t>Converted Existing Space: Space (e.g., master bedroom, attached garage, storage area, or similar use, or an accessory structure) on the lot of the primary residence that is converted into an independent living unit.</a:t>
            </a:r>
          </a:p>
          <a:p>
            <a:pPr lvl="1"/>
            <a:r>
              <a:rPr lang="en-US" dirty="0"/>
              <a:t>Junior ADUs</a:t>
            </a:r>
          </a:p>
        </p:txBody>
      </p:sp>
    </p:spTree>
    <p:extLst>
      <p:ext uri="{BB962C8B-B14F-4D97-AF65-F5344CB8AC3E}">
        <p14:creationId xmlns:p14="http://schemas.microsoft.com/office/powerpoint/2010/main" val="142680441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9EDF3-3A53-B2F2-FB77-6E66720326B8}"/>
              </a:ext>
            </a:extLst>
          </p:cNvPr>
          <p:cNvSpPr>
            <a:spLocks noGrp="1"/>
          </p:cNvSpPr>
          <p:nvPr>
            <p:ph type="title"/>
          </p:nvPr>
        </p:nvSpPr>
        <p:spPr/>
        <p:txBody>
          <a:bodyPr/>
          <a:lstStyle/>
          <a:p>
            <a:r>
              <a:rPr lang="en-US" dirty="0"/>
              <a:t>Housing Accountability Act 65589.5</a:t>
            </a:r>
          </a:p>
        </p:txBody>
      </p:sp>
      <p:sp>
        <p:nvSpPr>
          <p:cNvPr id="3" name="Content Placeholder 2">
            <a:extLst>
              <a:ext uri="{FF2B5EF4-FFF2-40B4-BE49-F238E27FC236}">
                <a16:creationId xmlns:a16="http://schemas.microsoft.com/office/drawing/2014/main" id="{38610557-5F25-131B-92CE-047EF162FF38}"/>
              </a:ext>
            </a:extLst>
          </p:cNvPr>
          <p:cNvSpPr>
            <a:spLocks noGrp="1"/>
          </p:cNvSpPr>
          <p:nvPr>
            <p:ph idx="1"/>
          </p:nvPr>
        </p:nvSpPr>
        <p:spPr>
          <a:xfrm>
            <a:off x="1104293" y="1726455"/>
            <a:ext cx="8946541" cy="5025527"/>
          </a:xfrm>
        </p:spPr>
        <p:txBody>
          <a:bodyPr>
            <a:normAutofit lnSpcReduction="10000"/>
          </a:bodyPr>
          <a:lstStyle/>
          <a:p>
            <a:r>
              <a:rPr lang="en-US" dirty="0"/>
              <a:t>Establishes the state’s overarching policy that a local government may not deny, reduce the density of, or make infeasible housing development projects, emergency shelters, or farmworker housing that are consistent with objective local development standards. Before doing any of those things, local governments must make specified written findings based upon a preponderance of the evidence that a specific, adverse health or safety impact exists. </a:t>
            </a:r>
          </a:p>
          <a:p>
            <a:r>
              <a:rPr lang="en-US" dirty="0"/>
              <a:t>Legislative intent language indicates that the conditions that would give rise to such a specific, adverse impact upon the public health and safety would occur infrequently</a:t>
            </a:r>
          </a:p>
          <a:p>
            <a:r>
              <a:rPr lang="en-US" dirty="0"/>
              <a:t>Expands the potential consequences for violations of the HAA.</a:t>
            </a:r>
          </a:p>
          <a:p>
            <a:r>
              <a:rPr lang="en-US" dirty="0"/>
              <a:t>It is the policy of the state that this section (HAA) should be interpreted and implemented in a manner to afford the fullest possible weight to the interest of, and the approval and provision of, housing.”</a:t>
            </a:r>
          </a:p>
        </p:txBody>
      </p:sp>
    </p:spTree>
    <p:extLst>
      <p:ext uri="{BB962C8B-B14F-4D97-AF65-F5344CB8AC3E}">
        <p14:creationId xmlns:p14="http://schemas.microsoft.com/office/powerpoint/2010/main" val="117451401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7F1B4-B831-4277-8AB0-32767F7EB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2"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5159078D-4D75-4806-AA28-55842E012054}"/>
              </a:ext>
            </a:extLst>
          </p:cNvPr>
          <p:cNvSpPr>
            <a:spLocks noGrp="1"/>
          </p:cNvSpPr>
          <p:nvPr>
            <p:ph type="title"/>
          </p:nvPr>
        </p:nvSpPr>
        <p:spPr>
          <a:xfrm>
            <a:off x="648930" y="629267"/>
            <a:ext cx="9252154" cy="1016654"/>
          </a:xfrm>
        </p:spPr>
        <p:txBody>
          <a:bodyPr>
            <a:normAutofit/>
          </a:bodyPr>
          <a:lstStyle/>
          <a:p>
            <a:pPr algn="ctr"/>
            <a:r>
              <a:rPr lang="en-US" dirty="0">
                <a:solidFill>
                  <a:srgbClr val="EBEBEB"/>
                </a:solidFill>
              </a:rPr>
              <a:t>Standards of Building</a:t>
            </a:r>
          </a:p>
        </p:txBody>
      </p:sp>
      <p:sp>
        <p:nvSpPr>
          <p:cNvPr id="14" name="Rectangle 13">
            <a:extLst>
              <a:ext uri="{FF2B5EF4-FFF2-40B4-BE49-F238E27FC236}">
                <a16:creationId xmlns:a16="http://schemas.microsoft.com/office/drawing/2014/main" id="{12F7E335-851A-4CAE-B09F-E657819D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6" name="Freeform: Shape 15">
            <a:extLst>
              <a:ext uri="{FF2B5EF4-FFF2-40B4-BE49-F238E27FC236}">
                <a16:creationId xmlns:a16="http://schemas.microsoft.com/office/drawing/2014/main" id="{10B541F0-7F6E-402E-84D8-CF96EACA5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sp>
      <p:graphicFrame>
        <p:nvGraphicFramePr>
          <p:cNvPr id="5" name="Content Placeholder 2">
            <a:extLst>
              <a:ext uri="{FF2B5EF4-FFF2-40B4-BE49-F238E27FC236}">
                <a16:creationId xmlns:a16="http://schemas.microsoft.com/office/drawing/2014/main" id="{FB4C4603-37B6-4DD4-8B26-4010F6C92F62}"/>
              </a:ext>
            </a:extLst>
          </p:cNvPr>
          <p:cNvGraphicFramePr>
            <a:graphicFrameLocks noGrp="1"/>
          </p:cNvGraphicFramePr>
          <p:nvPr>
            <p:ph idx="1"/>
            <p:extLst>
              <p:ext uri="{D42A27DB-BD31-4B8C-83A1-F6EECF244321}">
                <p14:modId xmlns:p14="http://schemas.microsoft.com/office/powerpoint/2010/main" val="2594142756"/>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3534001"/>
      </p:ext>
    </p:extLst>
  </p:cSld>
  <p:clrMapOvr>
    <a:overrideClrMapping bg1="lt1" tx1="dk1" bg2="lt2" tx2="dk2" accent1="accent1" accent2="accent2" accent3="accent3" accent4="accent4" accent5="accent5" accent6="accent6" hlink="hlink" folHlink="folHlink"/>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2DD08-CB68-61B1-56B5-4DB345FA4FB5}"/>
              </a:ext>
            </a:extLst>
          </p:cNvPr>
          <p:cNvSpPr>
            <a:spLocks noGrp="1"/>
          </p:cNvSpPr>
          <p:nvPr>
            <p:ph type="ctrTitle"/>
          </p:nvPr>
        </p:nvSpPr>
        <p:spPr/>
        <p:txBody>
          <a:bodyPr/>
          <a:lstStyle/>
          <a:p>
            <a:pPr algn="ctr"/>
            <a:r>
              <a:rPr lang="en-US" dirty="0"/>
              <a:t>General Terminology</a:t>
            </a:r>
          </a:p>
        </p:txBody>
      </p:sp>
      <p:sp>
        <p:nvSpPr>
          <p:cNvPr id="3" name="Subtitle 2">
            <a:extLst>
              <a:ext uri="{FF2B5EF4-FFF2-40B4-BE49-F238E27FC236}">
                <a16:creationId xmlns:a16="http://schemas.microsoft.com/office/drawing/2014/main" id="{C60205BA-69DB-580C-10F9-ABD0EC9F4FF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510344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339CE7F4-F30B-4A7D-BE62-868DC30B2FB1}"/>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City Limit</a:t>
            </a:r>
          </a:p>
        </p:txBody>
      </p:sp>
      <p:sp>
        <p:nvSpPr>
          <p:cNvPr id="3" name="Content Placeholder 2">
            <a:extLst>
              <a:ext uri="{FF2B5EF4-FFF2-40B4-BE49-F238E27FC236}">
                <a16:creationId xmlns:a16="http://schemas.microsoft.com/office/drawing/2014/main" id="{54D6EFF8-7E40-456D-9783-2D26D8623E88}"/>
              </a:ext>
            </a:extLst>
          </p:cNvPr>
          <p:cNvSpPr>
            <a:spLocks noGrp="1"/>
          </p:cNvSpPr>
          <p:nvPr>
            <p:ph idx="1"/>
          </p:nvPr>
        </p:nvSpPr>
        <p:spPr>
          <a:xfrm>
            <a:off x="1103312" y="2763520"/>
            <a:ext cx="8946541" cy="3484879"/>
          </a:xfrm>
        </p:spPr>
        <p:txBody>
          <a:bodyPr>
            <a:normAutofit/>
          </a:bodyPr>
          <a:lstStyle/>
          <a:p>
            <a:pPr algn="l"/>
            <a:r>
              <a:rPr lang="en-US" sz="1800" b="0" i="0" u="none" strike="noStrike" baseline="0" dirty="0">
                <a:latin typeface="PalatinoLinotype-Roman"/>
              </a:rPr>
              <a:t>The City limit boundary encompasses the land over which the City of Morgan Hill has jurisdictional authority. </a:t>
            </a:r>
          </a:p>
          <a:p>
            <a:pPr algn="l"/>
            <a:r>
              <a:rPr lang="en-US" sz="1800" b="0" i="0" u="none" strike="noStrike" baseline="0" dirty="0">
                <a:latin typeface="PalatinoLinotype-Roman"/>
              </a:rPr>
              <a:t>The current City limit covers approximately 13 square miles. </a:t>
            </a:r>
          </a:p>
          <a:p>
            <a:pPr algn="l"/>
            <a:r>
              <a:rPr lang="en-US" sz="1800" b="0" i="0" u="none" strike="noStrike" baseline="0" dirty="0">
                <a:latin typeface="PalatinoLinotype-Roman"/>
              </a:rPr>
              <a:t>Morgan Hill’s northern boundary touches the extreme southern boundary of San Jose’s City limits. Apart from this, the remainder of the City limits adjoin land in unincorporated Santa Clara County.</a:t>
            </a:r>
            <a:endParaRPr lang="en-US" dirty="0"/>
          </a:p>
        </p:txBody>
      </p:sp>
    </p:spTree>
    <p:extLst>
      <p:ext uri="{BB962C8B-B14F-4D97-AF65-F5344CB8AC3E}">
        <p14:creationId xmlns:p14="http://schemas.microsoft.com/office/powerpoint/2010/main" val="3017683377"/>
      </p:ext>
    </p:extLst>
  </p:cSld>
  <p:clrMapOvr>
    <a:overrideClrMapping bg1="lt1" tx1="dk1" bg2="lt2" tx2="dk2" accent1="accent1" accent2="accent2" accent3="accent3" accent4="accent4" accent5="accent5" accent6="accent6" hlink="hlink" folHlink="folHlink"/>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F6DB3E2B-6C29-421A-BFB0-39F9F9B4028E}"/>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Sphere of Influence (SOI)</a:t>
            </a:r>
          </a:p>
        </p:txBody>
      </p:sp>
      <p:sp>
        <p:nvSpPr>
          <p:cNvPr id="3" name="Content Placeholder 2">
            <a:extLst>
              <a:ext uri="{FF2B5EF4-FFF2-40B4-BE49-F238E27FC236}">
                <a16:creationId xmlns:a16="http://schemas.microsoft.com/office/drawing/2014/main" id="{FDB707AB-A976-4119-9C2B-6CD1CD7FB22A}"/>
              </a:ext>
            </a:extLst>
          </p:cNvPr>
          <p:cNvSpPr>
            <a:spLocks noGrp="1"/>
          </p:cNvSpPr>
          <p:nvPr>
            <p:ph idx="1"/>
          </p:nvPr>
        </p:nvSpPr>
        <p:spPr>
          <a:xfrm>
            <a:off x="1103312" y="2763520"/>
            <a:ext cx="9538982" cy="3484879"/>
          </a:xfrm>
        </p:spPr>
        <p:txBody>
          <a:bodyPr>
            <a:normAutofit/>
          </a:bodyPr>
          <a:lstStyle/>
          <a:p>
            <a:pPr algn="l"/>
            <a:r>
              <a:rPr lang="en-US" sz="1800" b="0" i="0" u="none" strike="noStrike" baseline="0" dirty="0">
                <a:latin typeface="PalatinoLinotype-Roman"/>
              </a:rPr>
              <a:t>The SOI is a boundary that identifies land that the City may annex in the future, and for which urban services, if available, could be provided. </a:t>
            </a:r>
          </a:p>
          <a:p>
            <a:pPr algn="l"/>
            <a:r>
              <a:rPr lang="en-US" sz="1800" b="0" i="0" u="none" strike="noStrike" baseline="0" dirty="0">
                <a:latin typeface="PalatinoLinotype-Roman"/>
              </a:rPr>
              <a:t>Under State law, the SOI is established by the Santa Clara County Local Agency Formation Commission (</a:t>
            </a:r>
            <a:r>
              <a:rPr lang="en-US" sz="1800" b="0" i="0" u="none" strike="noStrike" baseline="0" dirty="0" err="1">
                <a:latin typeface="PalatinoLinotype-Roman"/>
              </a:rPr>
              <a:t>LAFCO</a:t>
            </a:r>
            <a:r>
              <a:rPr lang="en-US" sz="1800" b="0" i="0" u="none" strike="noStrike" baseline="0" dirty="0">
                <a:latin typeface="PalatinoLinotype-Roman"/>
              </a:rPr>
              <a:t>) with input from the City, and its purpose is to identify areas where future urban development can be best accommodated in an orderly and efficient manner. </a:t>
            </a:r>
          </a:p>
          <a:p>
            <a:pPr algn="l"/>
            <a:r>
              <a:rPr lang="en-US" sz="1800" b="0" i="0" u="none" strike="noStrike" baseline="0" dirty="0">
                <a:latin typeface="PalatinoLinotype-Roman"/>
              </a:rPr>
              <a:t>The current SOI is approximately 31 square miles in size.</a:t>
            </a:r>
            <a:endParaRPr lang="en-US" dirty="0"/>
          </a:p>
        </p:txBody>
      </p:sp>
    </p:spTree>
    <p:extLst>
      <p:ext uri="{BB962C8B-B14F-4D97-AF65-F5344CB8AC3E}">
        <p14:creationId xmlns:p14="http://schemas.microsoft.com/office/powerpoint/2010/main" val="253796891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6990</TotalTime>
  <Words>9031</Words>
  <Application>Microsoft Office PowerPoint</Application>
  <PresentationFormat>Widescreen</PresentationFormat>
  <Paragraphs>678</Paragraphs>
  <Slides>103</Slides>
  <Notes>37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103</vt:i4>
      </vt:variant>
    </vt:vector>
  </HeadingPairs>
  <TitlesOfParts>
    <vt:vector size="112" baseType="lpstr">
      <vt:lpstr>Arial</vt:lpstr>
      <vt:lpstr>Calibri</vt:lpstr>
      <vt:lpstr>Century Gothic</vt:lpstr>
      <vt:lpstr>Open Sans</vt:lpstr>
      <vt:lpstr>PalatinoLinotype-Roman</vt:lpstr>
      <vt:lpstr>Times New Roman</vt:lpstr>
      <vt:lpstr>Wingdings</vt:lpstr>
      <vt:lpstr>Wingdings 3</vt:lpstr>
      <vt:lpstr>Ion</vt:lpstr>
      <vt:lpstr>Land Use Legal Overview</vt:lpstr>
      <vt:lpstr>City’s Power to Regulate Land Use</vt:lpstr>
      <vt:lpstr>Planning Commission’s Role</vt:lpstr>
      <vt:lpstr>Planning Commission</vt:lpstr>
      <vt:lpstr>Morgan Hill Municipal Code Chapter 2.36 Planning Commission </vt:lpstr>
      <vt:lpstr>Morgan Hill Municipal Code Chapter 2.36 Planning Commission </vt:lpstr>
      <vt:lpstr>PowerPoint Presentation</vt:lpstr>
      <vt:lpstr>Planning Commission’s Role  Decides or Recommends</vt:lpstr>
      <vt:lpstr>Recommendation to City Council</vt:lpstr>
      <vt:lpstr>PowerPoint Presentation</vt:lpstr>
      <vt:lpstr>Appeal De Novo</vt:lpstr>
      <vt:lpstr>Writ of Mandate</vt:lpstr>
      <vt:lpstr>Petition for Writ of Mandate </vt:lpstr>
      <vt:lpstr>Governmental Action</vt:lpstr>
      <vt:lpstr>Types of governmental action    </vt:lpstr>
      <vt:lpstr>Types of governmental action    Legislative actions</vt:lpstr>
      <vt:lpstr>Types of governmental action      Quasi-judicial</vt:lpstr>
      <vt:lpstr>Public Hearing</vt:lpstr>
      <vt:lpstr>Findings</vt:lpstr>
      <vt:lpstr>Notice</vt:lpstr>
      <vt:lpstr>Public Noticing Requirements – State Law </vt:lpstr>
      <vt:lpstr>Public Noticing - Morgan Hill MuniCode §18.104.090</vt:lpstr>
      <vt:lpstr>Contents of Notice</vt:lpstr>
      <vt:lpstr>Language in notices</vt:lpstr>
      <vt:lpstr>Mutual Exemptions from Permits</vt:lpstr>
      <vt:lpstr>California Environmental Quality Act (“CEQA”)</vt:lpstr>
      <vt:lpstr>What is a Project?</vt:lpstr>
      <vt:lpstr>Lead Agency </vt:lpstr>
      <vt:lpstr>Responsible Agency</vt:lpstr>
      <vt:lpstr>Initial Study</vt:lpstr>
      <vt:lpstr>EIR/MND/ND</vt:lpstr>
      <vt:lpstr>Exemptions</vt:lpstr>
      <vt:lpstr>EIR-  Environmental Impact Report</vt:lpstr>
      <vt:lpstr>Statement of Overriding Considerations </vt:lpstr>
      <vt:lpstr>Land Use</vt:lpstr>
      <vt:lpstr>Proposed land use development must be consistent with</vt:lpstr>
      <vt:lpstr>What does consistency mean?</vt:lpstr>
      <vt:lpstr>Morgan Hill’s General Plan</vt:lpstr>
      <vt:lpstr>General Plan</vt:lpstr>
      <vt:lpstr>Land Use Element</vt:lpstr>
      <vt:lpstr>Circulation Element</vt:lpstr>
      <vt:lpstr>Housing Element</vt:lpstr>
      <vt:lpstr>Conservation Element</vt:lpstr>
      <vt:lpstr>Open Space Element</vt:lpstr>
      <vt:lpstr>Noise Element</vt:lpstr>
      <vt:lpstr>Safety Element</vt:lpstr>
      <vt:lpstr>Environmental Justice (if completed as a stand–alone element) </vt:lpstr>
      <vt:lpstr>Specific Plan</vt:lpstr>
      <vt:lpstr>Amending General Plan</vt:lpstr>
      <vt:lpstr>Land Use Categories in Morgan Hill GP</vt:lpstr>
      <vt:lpstr>Zoning Districts in Morgan Hill</vt:lpstr>
      <vt:lpstr>Nonconforming Use Morgan Hill Municipal Code Chapter 18.68/§18.88.130</vt:lpstr>
      <vt:lpstr>Vested Rights</vt:lpstr>
      <vt:lpstr>Permits Run with the Land</vt:lpstr>
      <vt:lpstr>Conditional Use Permit - §18.108.030</vt:lpstr>
      <vt:lpstr>Findings Required to Approve CUP</vt:lpstr>
      <vt:lpstr>Variance</vt:lpstr>
      <vt:lpstr>Exception</vt:lpstr>
      <vt:lpstr>RLUPIA  (Religious Land Use and Institutionalized Persons Act)</vt:lpstr>
      <vt:lpstr>Subdivision Map Act</vt:lpstr>
      <vt:lpstr>Subdivision Map Act</vt:lpstr>
      <vt:lpstr>Lot Line Adjustment</vt:lpstr>
      <vt:lpstr>PowerPoint Presentation</vt:lpstr>
      <vt:lpstr>Tentative Map §17.20.090</vt:lpstr>
      <vt:lpstr>Denial Criteria §17.20.100</vt:lpstr>
      <vt:lpstr>Vesting Tentative Map Chapter 17.50</vt:lpstr>
      <vt:lpstr>Parcel map</vt:lpstr>
      <vt:lpstr>Final Map</vt:lpstr>
      <vt:lpstr>Improvement Agreement</vt:lpstr>
      <vt:lpstr>Due Process</vt:lpstr>
      <vt:lpstr>Due Process in Local Government</vt:lpstr>
      <vt:lpstr>What does “Due Process” Mean?</vt:lpstr>
      <vt:lpstr>An Impartial Decisionmaker</vt:lpstr>
      <vt:lpstr>Equal Protection</vt:lpstr>
      <vt:lpstr>Disclosures of Individual (Ex Parte) Contacts - Council Policy CP 03-02 </vt:lpstr>
      <vt:lpstr>Continued Matters</vt:lpstr>
      <vt:lpstr>New Laws  &amp; Definitions</vt:lpstr>
      <vt:lpstr>Specific, Adverse Impact</vt:lpstr>
      <vt:lpstr>Objective Standards</vt:lpstr>
      <vt:lpstr>Public Transit</vt:lpstr>
      <vt:lpstr>Major Transit Stops</vt:lpstr>
      <vt:lpstr>Located within one-half mile of a major transit stop</vt:lpstr>
      <vt:lpstr>Infill Site</vt:lpstr>
      <vt:lpstr>In-Fill Development Project- Categorically Exempt from CEQA</vt:lpstr>
      <vt:lpstr>Affordable Housing Defined</vt:lpstr>
      <vt:lpstr>SB 35 Streamlined Ministerial Approval</vt:lpstr>
      <vt:lpstr>AB 2668</vt:lpstr>
      <vt:lpstr>Housing Crisis Act- SB 330</vt:lpstr>
      <vt:lpstr>Preliminary Application Protections</vt:lpstr>
      <vt:lpstr>Permit Streamlining </vt:lpstr>
      <vt:lpstr>Hearing Limitations</vt:lpstr>
      <vt:lpstr>No-Net Loss</vt:lpstr>
      <vt:lpstr>SB 9</vt:lpstr>
      <vt:lpstr>Accessory Dwelling Units (ADUs)</vt:lpstr>
      <vt:lpstr>Housing Accountability Act 65589.5</vt:lpstr>
      <vt:lpstr>Standards of Building</vt:lpstr>
      <vt:lpstr>General Terminology</vt:lpstr>
      <vt:lpstr>City Limit</vt:lpstr>
      <vt:lpstr>Sphere of Influence (SOI)</vt:lpstr>
      <vt:lpstr>Urban Growth Boundary (UGB)</vt:lpstr>
      <vt:lpstr>Urban Service Area (USA)</vt:lpstr>
      <vt:lpstr>Gateways</vt:lpstr>
      <vt:lpstr>Seven key areas have been identified as Morgan Hill’s primary gateways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Overview</dc:title>
  <dc:creator>Cynthia Hasson</dc:creator>
  <cp:lastModifiedBy>Cynthia Hasson</cp:lastModifiedBy>
  <cp:revision>37</cp:revision>
  <dcterms:created xsi:type="dcterms:W3CDTF">2019-08-27T17:39:33Z</dcterms:created>
  <dcterms:modified xsi:type="dcterms:W3CDTF">2023-02-10T20:16:06Z</dcterms:modified>
</cp:coreProperties>
</file>