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6" r:id="rId2"/>
    <p:sldId id="267" r:id="rId3"/>
    <p:sldId id="287" r:id="rId4"/>
    <p:sldId id="274" r:id="rId5"/>
    <p:sldId id="275" r:id="rId6"/>
    <p:sldId id="283" r:id="rId7"/>
    <p:sldId id="284" r:id="rId8"/>
    <p:sldId id="285" r:id="rId9"/>
    <p:sldId id="276" r:id="rId10"/>
    <p:sldId id="278" r:id="rId11"/>
    <p:sldId id="277" r:id="rId12"/>
    <p:sldId id="280" r:id="rId13"/>
    <p:sldId id="279" r:id="rId14"/>
    <p:sldId id="281" r:id="rId15"/>
    <p:sldId id="282"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9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928C9F5-2191-4A79-BABD-0DAF9C149F08}" type="datetimeFigureOut">
              <a:rPr lang="en-US" smtClean="0"/>
              <a:t>11/3/2021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BD2C94D-E5C3-4822-B221-4B005ABC5157}" type="slidenum">
              <a:rPr lang="en-US" smtClean="0"/>
              <a:t>‹#›</a:t>
            </a:fld>
            <a:endParaRPr lang="en-US"/>
          </a:p>
        </p:txBody>
      </p:sp>
    </p:spTree>
    <p:extLst>
      <p:ext uri="{BB962C8B-B14F-4D97-AF65-F5344CB8AC3E}">
        <p14:creationId xmlns:p14="http://schemas.microsoft.com/office/powerpoint/2010/main" val="751090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6807-7AA1-449A-808C-DCC7D14EEC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CDDEE2-BBB1-4F50-AE1D-A98EFE7D02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B9C8B-7603-405A-BEF7-B48ABBAA5376}"/>
              </a:ext>
            </a:extLst>
          </p:cNvPr>
          <p:cNvSpPr>
            <a:spLocks noGrp="1"/>
          </p:cNvSpPr>
          <p:nvPr>
            <p:ph type="dt" sz="half" idx="10"/>
          </p:nvPr>
        </p:nvSpPr>
        <p:spPr/>
        <p:txBody>
          <a:bodyPr/>
          <a:lstStyle/>
          <a:p>
            <a:fld id="{C9B78F7C-D5C9-43D6-82B6-72FD192A3FFE}" type="datetime11">
              <a:rPr lang="en-US" smtClean="0"/>
              <a:t>04:18:37</a:t>
            </a:fld>
            <a:endParaRPr lang="en-US"/>
          </a:p>
        </p:txBody>
      </p:sp>
      <p:sp>
        <p:nvSpPr>
          <p:cNvPr id="5" name="Footer Placeholder 4">
            <a:extLst>
              <a:ext uri="{FF2B5EF4-FFF2-40B4-BE49-F238E27FC236}">
                <a16:creationId xmlns:a16="http://schemas.microsoft.com/office/drawing/2014/main" id="{78074F0B-D1C0-4511-81F0-B3B48E29A8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BB20C-DF0A-48E4-AADD-1F95BCC2F936}"/>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34775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34799-52A7-4EF6-A54F-D809672D5F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917581-8159-43A8-8D94-18F730FFF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33C6C-2E81-422D-98B4-A053BA1F92D8}"/>
              </a:ext>
            </a:extLst>
          </p:cNvPr>
          <p:cNvSpPr>
            <a:spLocks noGrp="1"/>
          </p:cNvSpPr>
          <p:nvPr>
            <p:ph type="dt" sz="half" idx="10"/>
          </p:nvPr>
        </p:nvSpPr>
        <p:spPr/>
        <p:txBody>
          <a:bodyPr/>
          <a:lstStyle/>
          <a:p>
            <a:fld id="{FDD7D094-5BEE-4735-9F8B-767752069D24}" type="datetime11">
              <a:rPr lang="en-US" smtClean="0"/>
              <a:t>04:18:37</a:t>
            </a:fld>
            <a:endParaRPr lang="en-US"/>
          </a:p>
        </p:txBody>
      </p:sp>
      <p:sp>
        <p:nvSpPr>
          <p:cNvPr id="5" name="Footer Placeholder 4">
            <a:extLst>
              <a:ext uri="{FF2B5EF4-FFF2-40B4-BE49-F238E27FC236}">
                <a16:creationId xmlns:a16="http://schemas.microsoft.com/office/drawing/2014/main" id="{A15CBCF5-BB83-48D6-B3DF-660DEE8C7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E0160-BFF5-48EE-A19D-2CAE184F6D93}"/>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116724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3DF09-D042-412F-A0F4-292B026101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7BF498-5FFA-459E-8488-80C64F17B8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4FE916-00EE-41AD-B72E-B8BBA0EC08ED}"/>
              </a:ext>
            </a:extLst>
          </p:cNvPr>
          <p:cNvSpPr>
            <a:spLocks noGrp="1"/>
          </p:cNvSpPr>
          <p:nvPr>
            <p:ph type="dt" sz="half" idx="10"/>
          </p:nvPr>
        </p:nvSpPr>
        <p:spPr/>
        <p:txBody>
          <a:bodyPr/>
          <a:lstStyle/>
          <a:p>
            <a:fld id="{F1BCA0BD-125F-4A3E-B595-2FD7ED6C69C9}" type="datetime11">
              <a:rPr lang="en-US" smtClean="0"/>
              <a:t>04:18:37</a:t>
            </a:fld>
            <a:endParaRPr lang="en-US"/>
          </a:p>
        </p:txBody>
      </p:sp>
      <p:sp>
        <p:nvSpPr>
          <p:cNvPr id="5" name="Footer Placeholder 4">
            <a:extLst>
              <a:ext uri="{FF2B5EF4-FFF2-40B4-BE49-F238E27FC236}">
                <a16:creationId xmlns:a16="http://schemas.microsoft.com/office/drawing/2014/main" id="{3CC73211-2F8A-4C88-AB9E-4FEB67897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1EECF4-0356-467C-8EFC-9D9FA539706B}"/>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62977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239A7-CE82-456E-BF98-856E4458F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29356A-B3FF-4F5F-BECF-F29AFB6AA4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BAD68-2238-4900-B8DC-DB4E99D45FA9}"/>
              </a:ext>
            </a:extLst>
          </p:cNvPr>
          <p:cNvSpPr>
            <a:spLocks noGrp="1"/>
          </p:cNvSpPr>
          <p:nvPr>
            <p:ph type="dt" sz="half" idx="10"/>
          </p:nvPr>
        </p:nvSpPr>
        <p:spPr/>
        <p:txBody>
          <a:bodyPr/>
          <a:lstStyle/>
          <a:p>
            <a:fld id="{63A56617-4047-4675-8359-9C84AC95C8F9}" type="datetime11">
              <a:rPr lang="en-US" smtClean="0"/>
              <a:t>04:18:37</a:t>
            </a:fld>
            <a:endParaRPr lang="en-US"/>
          </a:p>
        </p:txBody>
      </p:sp>
      <p:sp>
        <p:nvSpPr>
          <p:cNvPr id="5" name="Footer Placeholder 4">
            <a:extLst>
              <a:ext uri="{FF2B5EF4-FFF2-40B4-BE49-F238E27FC236}">
                <a16:creationId xmlns:a16="http://schemas.microsoft.com/office/drawing/2014/main" id="{EEF4618A-5B6D-4601-BD38-D3B056711D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0C2BB0-232B-4C03-8A42-AF52FC556538}"/>
              </a:ext>
            </a:extLst>
          </p:cNvPr>
          <p:cNvSpPr>
            <a:spLocks noGrp="1"/>
          </p:cNvSpPr>
          <p:nvPr>
            <p:ph type="sldNum" sz="quarter" idx="12"/>
          </p:nvPr>
        </p:nvSpPr>
        <p:spPr>
          <a:xfrm>
            <a:off x="9448800" y="6492875"/>
            <a:ext cx="2743200" cy="365125"/>
          </a:xfrm>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3160771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16A7-721A-4069-AC18-70B4F9B3DC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1C6C0D-51AC-4D15-887C-1E7A6D6EB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8FA950-92A4-4EDC-B257-A35BB7624BF6}"/>
              </a:ext>
            </a:extLst>
          </p:cNvPr>
          <p:cNvSpPr>
            <a:spLocks noGrp="1"/>
          </p:cNvSpPr>
          <p:nvPr>
            <p:ph type="dt" sz="half" idx="10"/>
          </p:nvPr>
        </p:nvSpPr>
        <p:spPr/>
        <p:txBody>
          <a:bodyPr/>
          <a:lstStyle/>
          <a:p>
            <a:fld id="{A9E97DDA-3303-4C85-A3C0-E0F8DE51E6D3}" type="datetime11">
              <a:rPr lang="en-US" smtClean="0"/>
              <a:t>04:18:37</a:t>
            </a:fld>
            <a:endParaRPr lang="en-US"/>
          </a:p>
        </p:txBody>
      </p:sp>
      <p:sp>
        <p:nvSpPr>
          <p:cNvPr id="5" name="Footer Placeholder 4">
            <a:extLst>
              <a:ext uri="{FF2B5EF4-FFF2-40B4-BE49-F238E27FC236}">
                <a16:creationId xmlns:a16="http://schemas.microsoft.com/office/drawing/2014/main" id="{307AD9D9-39CC-4C7B-ABD3-5B3579FEF5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4D2A5-DAD6-4183-B841-5CD6CBC6AF35}"/>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55100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C90A-E6EF-4F85-B377-5FF77E5ED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5D62BA-AF22-42B7-BD8D-0B8FBEADE0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F637A7-0E7A-4137-B70D-90CAFA413C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F364AE-87EC-4032-9D57-57F394438F8C}"/>
              </a:ext>
            </a:extLst>
          </p:cNvPr>
          <p:cNvSpPr>
            <a:spLocks noGrp="1"/>
          </p:cNvSpPr>
          <p:nvPr>
            <p:ph type="dt" sz="half" idx="10"/>
          </p:nvPr>
        </p:nvSpPr>
        <p:spPr/>
        <p:txBody>
          <a:bodyPr/>
          <a:lstStyle/>
          <a:p>
            <a:fld id="{ED8F7B83-5A48-47B7-80F3-FC83ED18B33C}" type="datetime11">
              <a:rPr lang="en-US" smtClean="0"/>
              <a:t>04:18:37</a:t>
            </a:fld>
            <a:endParaRPr lang="en-US"/>
          </a:p>
        </p:txBody>
      </p:sp>
      <p:sp>
        <p:nvSpPr>
          <p:cNvPr id="6" name="Footer Placeholder 5">
            <a:extLst>
              <a:ext uri="{FF2B5EF4-FFF2-40B4-BE49-F238E27FC236}">
                <a16:creationId xmlns:a16="http://schemas.microsoft.com/office/drawing/2014/main" id="{78257613-D159-45B0-BCDF-7C1C56116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3D077-6FDD-4BB1-BECF-76707E96D856}"/>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90632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F4B7-6B3E-4529-92DD-C5E7098894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CB82FA-CD38-40E8-8ACF-CBC9C809D4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826D5B-BE4E-4CB7-A925-E7D215846E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4C5BF-095B-4614-918F-C830DC03FD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4FB7CC-F1DE-4123-8608-38722ED92C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8EA8C2-5273-4773-9CBA-F276F0991B45}"/>
              </a:ext>
            </a:extLst>
          </p:cNvPr>
          <p:cNvSpPr>
            <a:spLocks noGrp="1"/>
          </p:cNvSpPr>
          <p:nvPr>
            <p:ph type="dt" sz="half" idx="10"/>
          </p:nvPr>
        </p:nvSpPr>
        <p:spPr/>
        <p:txBody>
          <a:bodyPr/>
          <a:lstStyle/>
          <a:p>
            <a:fld id="{AE1588B2-4164-4B18-99C1-F8108FFFDDE6}" type="datetime11">
              <a:rPr lang="en-US" smtClean="0"/>
              <a:t>04:18:37</a:t>
            </a:fld>
            <a:endParaRPr lang="en-US"/>
          </a:p>
        </p:txBody>
      </p:sp>
      <p:sp>
        <p:nvSpPr>
          <p:cNvPr id="8" name="Footer Placeholder 7">
            <a:extLst>
              <a:ext uri="{FF2B5EF4-FFF2-40B4-BE49-F238E27FC236}">
                <a16:creationId xmlns:a16="http://schemas.microsoft.com/office/drawing/2014/main" id="{868C25FA-8F0D-407E-9626-1D39EA4715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AB9C7C-8AAE-4EC3-84B1-E1C30FC64599}"/>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1409427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BD01-D784-45BF-8B8A-A5637440FC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80139F-DBBB-4F93-A1A1-A6291A5DF2B1}"/>
              </a:ext>
            </a:extLst>
          </p:cNvPr>
          <p:cNvSpPr>
            <a:spLocks noGrp="1"/>
          </p:cNvSpPr>
          <p:nvPr>
            <p:ph type="dt" sz="half" idx="10"/>
          </p:nvPr>
        </p:nvSpPr>
        <p:spPr/>
        <p:txBody>
          <a:bodyPr/>
          <a:lstStyle/>
          <a:p>
            <a:fld id="{6AD74B88-B080-4ECF-89F6-60DB0FD9B22E}" type="datetime11">
              <a:rPr lang="en-US" smtClean="0"/>
              <a:t>04:18:37</a:t>
            </a:fld>
            <a:endParaRPr lang="en-US"/>
          </a:p>
        </p:txBody>
      </p:sp>
      <p:sp>
        <p:nvSpPr>
          <p:cNvPr id="4" name="Footer Placeholder 3">
            <a:extLst>
              <a:ext uri="{FF2B5EF4-FFF2-40B4-BE49-F238E27FC236}">
                <a16:creationId xmlns:a16="http://schemas.microsoft.com/office/drawing/2014/main" id="{58021365-08A5-4621-9C09-AA27AD957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485279-3DC1-4652-A3EF-54385266CB05}"/>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120112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10C49D-6DE7-40ED-97C6-81EB50F689C3}"/>
              </a:ext>
            </a:extLst>
          </p:cNvPr>
          <p:cNvSpPr>
            <a:spLocks noGrp="1"/>
          </p:cNvSpPr>
          <p:nvPr>
            <p:ph type="dt" sz="half" idx="10"/>
          </p:nvPr>
        </p:nvSpPr>
        <p:spPr/>
        <p:txBody>
          <a:bodyPr/>
          <a:lstStyle/>
          <a:p>
            <a:fld id="{5D230DCC-16F8-4D39-8291-97F7737BBB35}" type="datetime11">
              <a:rPr lang="en-US" smtClean="0"/>
              <a:t>04:18:37</a:t>
            </a:fld>
            <a:endParaRPr lang="en-US"/>
          </a:p>
        </p:txBody>
      </p:sp>
      <p:sp>
        <p:nvSpPr>
          <p:cNvPr id="3" name="Footer Placeholder 2">
            <a:extLst>
              <a:ext uri="{FF2B5EF4-FFF2-40B4-BE49-F238E27FC236}">
                <a16:creationId xmlns:a16="http://schemas.microsoft.com/office/drawing/2014/main" id="{5108A394-F2DD-4DF7-9E8B-161649CFCB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6A4E0-0EE7-4375-924A-4555CE8596C2}"/>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213347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940A-B83C-4CFB-9850-2255D2472A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2E069F-82D0-44A1-9FE9-B7CC038E1E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28948E-A6C2-4BEA-83A6-3FBB4905B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733722-9624-4858-AED9-78AA291B6F43}"/>
              </a:ext>
            </a:extLst>
          </p:cNvPr>
          <p:cNvSpPr>
            <a:spLocks noGrp="1"/>
          </p:cNvSpPr>
          <p:nvPr>
            <p:ph type="dt" sz="half" idx="10"/>
          </p:nvPr>
        </p:nvSpPr>
        <p:spPr/>
        <p:txBody>
          <a:bodyPr/>
          <a:lstStyle/>
          <a:p>
            <a:fld id="{38B43CBF-E1E8-4AF1-A590-E987FC8A18F6}" type="datetime11">
              <a:rPr lang="en-US" smtClean="0"/>
              <a:t>04:18:37</a:t>
            </a:fld>
            <a:endParaRPr lang="en-US"/>
          </a:p>
        </p:txBody>
      </p:sp>
      <p:sp>
        <p:nvSpPr>
          <p:cNvPr id="6" name="Footer Placeholder 5">
            <a:extLst>
              <a:ext uri="{FF2B5EF4-FFF2-40B4-BE49-F238E27FC236}">
                <a16:creationId xmlns:a16="http://schemas.microsoft.com/office/drawing/2014/main" id="{0C3113F7-8B20-46E9-8CC0-590406167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E41546-E55C-4A1E-A2E0-61769523705A}"/>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353591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D80C-13EE-4F90-94B7-79C940523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B99FCE-5AFF-4877-AA40-A090661F42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5924D3-8E17-4F5A-8450-DE7A4D4AE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E1E15-B72A-4017-BBFA-4096EBB2DBDD}"/>
              </a:ext>
            </a:extLst>
          </p:cNvPr>
          <p:cNvSpPr>
            <a:spLocks noGrp="1"/>
          </p:cNvSpPr>
          <p:nvPr>
            <p:ph type="dt" sz="half" idx="10"/>
          </p:nvPr>
        </p:nvSpPr>
        <p:spPr/>
        <p:txBody>
          <a:bodyPr/>
          <a:lstStyle/>
          <a:p>
            <a:fld id="{CA2D5A89-744A-496F-9119-0D99C8D33991}" type="datetime11">
              <a:rPr lang="en-US" smtClean="0"/>
              <a:t>04:18:37</a:t>
            </a:fld>
            <a:endParaRPr lang="en-US"/>
          </a:p>
        </p:txBody>
      </p:sp>
      <p:sp>
        <p:nvSpPr>
          <p:cNvPr id="6" name="Footer Placeholder 5">
            <a:extLst>
              <a:ext uri="{FF2B5EF4-FFF2-40B4-BE49-F238E27FC236}">
                <a16:creationId xmlns:a16="http://schemas.microsoft.com/office/drawing/2014/main" id="{13BEDCB6-0924-4049-8609-1F04DFAE4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260B39-5260-4F5A-A528-E1DDB67D654C}"/>
              </a:ext>
            </a:extLst>
          </p:cNvPr>
          <p:cNvSpPr>
            <a:spLocks noGrp="1"/>
          </p:cNvSpPr>
          <p:nvPr>
            <p:ph type="sldNum" sz="quarter" idx="12"/>
          </p:nvPr>
        </p:nvSpPr>
        <p:spPr/>
        <p:txBody>
          <a:bodyPr/>
          <a:lstStyle/>
          <a:p>
            <a:fld id="{84100034-673D-498F-A5BF-CC49900EDCB1}" type="slidenum">
              <a:rPr lang="en-US" smtClean="0"/>
              <a:t>‹#›</a:t>
            </a:fld>
            <a:endParaRPr lang="en-US"/>
          </a:p>
        </p:txBody>
      </p:sp>
    </p:spTree>
    <p:extLst>
      <p:ext uri="{BB962C8B-B14F-4D97-AF65-F5344CB8AC3E}">
        <p14:creationId xmlns:p14="http://schemas.microsoft.com/office/powerpoint/2010/main" val="333975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7F7F9B-E11E-4053-8BB1-40DBDD9DAB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F2F75-F987-44C3-B499-ED3C93F048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0A768-BA2C-47EF-B878-B7DC7C9E8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A1C1C-FFF6-441D-9004-A4C8693C17C1}" type="datetime11">
              <a:rPr lang="en-US" smtClean="0"/>
              <a:t>04:18:37</a:t>
            </a:fld>
            <a:endParaRPr lang="en-US"/>
          </a:p>
        </p:txBody>
      </p:sp>
      <p:sp>
        <p:nvSpPr>
          <p:cNvPr id="5" name="Footer Placeholder 4">
            <a:extLst>
              <a:ext uri="{FF2B5EF4-FFF2-40B4-BE49-F238E27FC236}">
                <a16:creationId xmlns:a16="http://schemas.microsoft.com/office/drawing/2014/main" id="{C5FB398C-5C31-41C7-9826-8E16EA878E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0192F8-6375-4C2E-B002-DECD6A6F1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00034-673D-498F-A5BF-CC49900EDCB1}" type="slidenum">
              <a:rPr lang="en-US" smtClean="0"/>
              <a:t>‹#›</a:t>
            </a:fld>
            <a:endParaRPr lang="en-US"/>
          </a:p>
        </p:txBody>
      </p:sp>
    </p:spTree>
    <p:extLst>
      <p:ext uri="{BB962C8B-B14F-4D97-AF65-F5344CB8AC3E}">
        <p14:creationId xmlns:p14="http://schemas.microsoft.com/office/powerpoint/2010/main" val="611391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E7FFF7-5001-45F8-84E9-13EF457D76AC}"/>
              </a:ext>
            </a:extLst>
          </p:cNvPr>
          <p:cNvSpPr>
            <a:spLocks noGrp="1"/>
          </p:cNvSpPr>
          <p:nvPr>
            <p:ph type="ctrTitle"/>
          </p:nvPr>
        </p:nvSpPr>
        <p:spPr/>
        <p:txBody>
          <a:bodyPr/>
          <a:lstStyle/>
          <a:p>
            <a:r>
              <a:rPr lang="en-US" dirty="0">
                <a:latin typeface="Garamond" panose="02020404030301010803" pitchFamily="18" charset="0"/>
              </a:rPr>
              <a:t>Dave’s Redistricting App</a:t>
            </a:r>
            <a:br>
              <a:rPr lang="en-US" dirty="0">
                <a:latin typeface="Garamond" panose="02020404030301010803" pitchFamily="18" charset="0"/>
              </a:rPr>
            </a:br>
            <a:r>
              <a:rPr lang="en-US" dirty="0">
                <a:latin typeface="Garamond" panose="02020404030301010803" pitchFamily="18" charset="0"/>
              </a:rPr>
              <a:t>Quick Start Guide</a:t>
            </a:r>
          </a:p>
        </p:txBody>
      </p:sp>
      <p:sp>
        <p:nvSpPr>
          <p:cNvPr id="5" name="Subtitle 4">
            <a:extLst>
              <a:ext uri="{FF2B5EF4-FFF2-40B4-BE49-F238E27FC236}">
                <a16:creationId xmlns:a16="http://schemas.microsoft.com/office/drawing/2014/main" id="{14A86A57-D4FC-4DAA-8984-5C29D25FA513}"/>
              </a:ext>
            </a:extLst>
          </p:cNvPr>
          <p:cNvSpPr>
            <a:spLocks noGrp="1"/>
          </p:cNvSpPr>
          <p:nvPr>
            <p:ph type="subTitle" idx="1"/>
          </p:nvPr>
        </p:nvSpPr>
        <p:spPr>
          <a:xfrm>
            <a:off x="1524000" y="3602038"/>
            <a:ext cx="9144000" cy="2459128"/>
          </a:xfrm>
        </p:spPr>
        <p:txBody>
          <a:bodyPr>
            <a:normAutofit/>
          </a:bodyPr>
          <a:lstStyle/>
          <a:p>
            <a:endParaRPr lang="en-US" dirty="0">
              <a:latin typeface="Garamond" panose="02020404030301010803" pitchFamily="18" charset="0"/>
            </a:endParaRPr>
          </a:p>
          <a:p>
            <a:r>
              <a:rPr lang="en-US" dirty="0">
                <a:latin typeface="Garamond" panose="02020404030301010803" pitchFamily="18" charset="0"/>
              </a:rPr>
              <a:t>For local government redistricting</a:t>
            </a:r>
          </a:p>
          <a:p>
            <a:r>
              <a:rPr lang="en-US" dirty="0">
                <a:latin typeface="Garamond" panose="02020404030301010803" pitchFamily="18" charset="0"/>
              </a:rPr>
              <a:t>Prepared by National Demographics Corporation (NDC)</a:t>
            </a:r>
          </a:p>
          <a:p>
            <a:endParaRPr lang="en-US" dirty="0">
              <a:latin typeface="Garamond" panose="02020404030301010803" pitchFamily="18" charset="0"/>
            </a:endParaRPr>
          </a:p>
          <a:p>
            <a:r>
              <a:rPr lang="en-US" dirty="0">
                <a:latin typeface="Garamond" panose="02020404030301010803" pitchFamily="18" charset="0"/>
              </a:rPr>
              <a:t>October 24, 2021</a:t>
            </a:r>
          </a:p>
        </p:txBody>
      </p:sp>
      <p:sp>
        <p:nvSpPr>
          <p:cNvPr id="6" name="Slide Number Placeholder 5">
            <a:extLst>
              <a:ext uri="{FF2B5EF4-FFF2-40B4-BE49-F238E27FC236}">
                <a16:creationId xmlns:a16="http://schemas.microsoft.com/office/drawing/2014/main" id="{46F2ECCD-CE8B-4EB2-92CF-9CF4BBB3D091}"/>
              </a:ext>
            </a:extLst>
          </p:cNvPr>
          <p:cNvSpPr>
            <a:spLocks noGrp="1"/>
          </p:cNvSpPr>
          <p:nvPr>
            <p:ph type="sldNum" sz="quarter" idx="12"/>
          </p:nvPr>
        </p:nvSpPr>
        <p:spPr/>
        <p:txBody>
          <a:bodyPr/>
          <a:lstStyle/>
          <a:p>
            <a:fld id="{84100034-673D-498F-A5BF-CC49900EDCB1}" type="slidenum">
              <a:rPr lang="en-US" smtClean="0"/>
              <a:t>1</a:t>
            </a:fld>
            <a:endParaRPr lang="en-US"/>
          </a:p>
        </p:txBody>
      </p:sp>
      <p:pic>
        <p:nvPicPr>
          <p:cNvPr id="7" name="Google Shape;24;p19">
            <a:extLst>
              <a:ext uri="{FF2B5EF4-FFF2-40B4-BE49-F238E27FC236}">
                <a16:creationId xmlns:a16="http://schemas.microsoft.com/office/drawing/2014/main" id="{FBD547AB-EFF6-41E5-9D22-37A18A5B1E9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281" y="0"/>
            <a:ext cx="1899719" cy="1372224"/>
          </a:xfrm>
          <a:prstGeom prst="rect">
            <a:avLst/>
          </a:prstGeom>
          <a:noFill/>
          <a:ln>
            <a:noFill/>
          </a:ln>
        </p:spPr>
      </p:pic>
    </p:spTree>
    <p:extLst>
      <p:ext uri="{BB962C8B-B14F-4D97-AF65-F5344CB8AC3E}">
        <p14:creationId xmlns:p14="http://schemas.microsoft.com/office/powerpoint/2010/main" val="103561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699B4E-75AF-440C-87FF-44F7EB4C56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5726"/>
            <a:ext cx="12192000" cy="5921828"/>
          </a:xfrm>
          <a:prstGeom prst="rect">
            <a:avLst/>
          </a:prstGeom>
        </p:spPr>
      </p:pic>
      <p:cxnSp>
        <p:nvCxnSpPr>
          <p:cNvPr id="6" name="Straight Arrow Connector 5">
            <a:extLst>
              <a:ext uri="{FF2B5EF4-FFF2-40B4-BE49-F238E27FC236}">
                <a16:creationId xmlns:a16="http://schemas.microsoft.com/office/drawing/2014/main" id="{B32FD935-C308-4953-B8F2-3D449F4B2897}"/>
              </a:ext>
            </a:extLst>
          </p:cNvPr>
          <p:cNvCxnSpPr>
            <a:cxnSpLocks/>
          </p:cNvCxnSpPr>
          <p:nvPr/>
        </p:nvCxnSpPr>
        <p:spPr>
          <a:xfrm flipH="1" flipV="1">
            <a:off x="1306286" y="3291840"/>
            <a:ext cx="988425" cy="5152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2F91A9E-7FFA-4337-A49F-73D294F34085}"/>
              </a:ext>
            </a:extLst>
          </p:cNvPr>
          <p:cNvSpPr txBox="1"/>
          <p:nvPr/>
        </p:nvSpPr>
        <p:spPr>
          <a:xfrm>
            <a:off x="2294710" y="3807116"/>
            <a:ext cx="2786742" cy="954107"/>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Click “District Details” to see running totals district you are currently drawing (district number is given at the top).</a:t>
            </a:r>
          </a:p>
        </p:txBody>
      </p:sp>
      <p:cxnSp>
        <p:nvCxnSpPr>
          <p:cNvPr id="9" name="Straight Arrow Connector 8">
            <a:extLst>
              <a:ext uri="{FF2B5EF4-FFF2-40B4-BE49-F238E27FC236}">
                <a16:creationId xmlns:a16="http://schemas.microsoft.com/office/drawing/2014/main" id="{65311476-CD0C-44A1-B5B4-CCC6C77D94C8}"/>
              </a:ext>
            </a:extLst>
          </p:cNvPr>
          <p:cNvCxnSpPr>
            <a:cxnSpLocks/>
          </p:cNvCxnSpPr>
          <p:nvPr/>
        </p:nvCxnSpPr>
        <p:spPr>
          <a:xfrm flipH="1" flipV="1">
            <a:off x="731520" y="1706880"/>
            <a:ext cx="1563191" cy="21002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5E74A4E1-9A2D-4E0D-8558-7D828BA9F508}"/>
              </a:ext>
            </a:extLst>
          </p:cNvPr>
          <p:cNvSpPr>
            <a:spLocks noGrp="1"/>
          </p:cNvSpPr>
          <p:nvPr>
            <p:ph type="sldNum" sz="quarter" idx="12"/>
          </p:nvPr>
        </p:nvSpPr>
        <p:spPr/>
        <p:txBody>
          <a:bodyPr/>
          <a:lstStyle/>
          <a:p>
            <a:fld id="{84100034-673D-498F-A5BF-CC49900EDCB1}" type="slidenum">
              <a:rPr lang="en-US" smtClean="0"/>
              <a:t>10</a:t>
            </a:fld>
            <a:endParaRPr lang="en-US"/>
          </a:p>
        </p:txBody>
      </p:sp>
      <p:sp>
        <p:nvSpPr>
          <p:cNvPr id="12" name="TextBox 11">
            <a:extLst>
              <a:ext uri="{FF2B5EF4-FFF2-40B4-BE49-F238E27FC236}">
                <a16:creationId xmlns:a16="http://schemas.microsoft.com/office/drawing/2014/main" id="{AF65382E-4102-4AAA-A701-38469CE3D3E2}"/>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13" name="Google Shape;24;p19">
            <a:extLst>
              <a:ext uri="{FF2B5EF4-FFF2-40B4-BE49-F238E27FC236}">
                <a16:creationId xmlns:a16="http://schemas.microsoft.com/office/drawing/2014/main" id="{84AB6F51-7370-44AD-887B-1E1365C15599}"/>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1890176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01A436-6E2D-4D6D-999F-6742584C2F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76274"/>
            <a:ext cx="12192000" cy="5943601"/>
          </a:xfrm>
          <a:prstGeom prst="rect">
            <a:avLst/>
          </a:prstGeom>
        </p:spPr>
      </p:pic>
      <p:sp>
        <p:nvSpPr>
          <p:cNvPr id="7" name="TextBox 6">
            <a:extLst>
              <a:ext uri="{FF2B5EF4-FFF2-40B4-BE49-F238E27FC236}">
                <a16:creationId xmlns:a16="http://schemas.microsoft.com/office/drawing/2014/main" id="{D2F80421-A82B-4FAF-8163-1BAAD88A569D}"/>
              </a:ext>
            </a:extLst>
          </p:cNvPr>
          <p:cNvSpPr txBox="1"/>
          <p:nvPr/>
        </p:nvSpPr>
        <p:spPr>
          <a:xfrm>
            <a:off x="2657747" y="2844224"/>
            <a:ext cx="2305050" cy="1384995"/>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If you set the selection level to “Block,” when you click on a precinct the precinct will “shatter” and the blocks that make up that precinct will appear.</a:t>
            </a:r>
          </a:p>
        </p:txBody>
      </p:sp>
      <p:cxnSp>
        <p:nvCxnSpPr>
          <p:cNvPr id="9" name="Straight Arrow Connector 8">
            <a:extLst>
              <a:ext uri="{FF2B5EF4-FFF2-40B4-BE49-F238E27FC236}">
                <a16:creationId xmlns:a16="http://schemas.microsoft.com/office/drawing/2014/main" id="{1C0EC405-1472-408F-ABF7-B58001D15B0D}"/>
              </a:ext>
            </a:extLst>
          </p:cNvPr>
          <p:cNvCxnSpPr>
            <a:stCxn id="7" idx="0"/>
          </p:cNvCxnSpPr>
          <p:nvPr/>
        </p:nvCxnSpPr>
        <p:spPr>
          <a:xfrm flipH="1" flipV="1">
            <a:off x="3004458" y="1254034"/>
            <a:ext cx="805814" cy="15901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BADD5AC-0EFE-4C08-BA00-DEAA1C81E796}"/>
              </a:ext>
            </a:extLst>
          </p:cNvPr>
          <p:cNvCxnSpPr>
            <a:cxnSpLocks/>
          </p:cNvCxnSpPr>
          <p:nvPr/>
        </p:nvCxnSpPr>
        <p:spPr>
          <a:xfrm>
            <a:off x="4962797" y="3428999"/>
            <a:ext cx="662940" cy="892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4435EB34-0A7E-40B4-B425-36F38660B076}"/>
              </a:ext>
            </a:extLst>
          </p:cNvPr>
          <p:cNvSpPr>
            <a:spLocks noGrp="1"/>
          </p:cNvSpPr>
          <p:nvPr>
            <p:ph type="sldNum" sz="quarter" idx="12"/>
          </p:nvPr>
        </p:nvSpPr>
        <p:spPr/>
        <p:txBody>
          <a:bodyPr/>
          <a:lstStyle/>
          <a:p>
            <a:fld id="{84100034-673D-498F-A5BF-CC49900EDCB1}" type="slidenum">
              <a:rPr lang="en-US" smtClean="0"/>
              <a:t>11</a:t>
            </a:fld>
            <a:endParaRPr lang="en-US"/>
          </a:p>
        </p:txBody>
      </p:sp>
      <p:sp>
        <p:nvSpPr>
          <p:cNvPr id="14" name="TextBox 13">
            <a:extLst>
              <a:ext uri="{FF2B5EF4-FFF2-40B4-BE49-F238E27FC236}">
                <a16:creationId xmlns:a16="http://schemas.microsoft.com/office/drawing/2014/main" id="{6B56948C-9CFC-453E-8F1B-DBCA861ED73D}"/>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15" name="Google Shape;24;p19">
            <a:extLst>
              <a:ext uri="{FF2B5EF4-FFF2-40B4-BE49-F238E27FC236}">
                <a16:creationId xmlns:a16="http://schemas.microsoft.com/office/drawing/2014/main" id="{025D6D77-F3C9-4385-A7E1-362ACB8FC017}"/>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3669586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8955C1-9896-40FC-A39C-D45CDC808803}"/>
              </a:ext>
            </a:extLst>
          </p:cNvPr>
          <p:cNvSpPr>
            <a:spLocks noGrp="1"/>
          </p:cNvSpPr>
          <p:nvPr>
            <p:ph type="sldNum" sz="quarter" idx="12"/>
          </p:nvPr>
        </p:nvSpPr>
        <p:spPr/>
        <p:txBody>
          <a:bodyPr/>
          <a:lstStyle/>
          <a:p>
            <a:fld id="{84100034-673D-498F-A5BF-CC49900EDCB1}" type="slidenum">
              <a:rPr lang="en-US" smtClean="0"/>
              <a:t>12</a:t>
            </a:fld>
            <a:endParaRPr lang="en-US"/>
          </a:p>
        </p:txBody>
      </p:sp>
      <p:pic>
        <p:nvPicPr>
          <p:cNvPr id="6" name="Picture 5">
            <a:extLst>
              <a:ext uri="{FF2B5EF4-FFF2-40B4-BE49-F238E27FC236}">
                <a16:creationId xmlns:a16="http://schemas.microsoft.com/office/drawing/2014/main" id="{E720EE47-82E2-494B-80C9-34CD95CFDD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5726"/>
            <a:ext cx="12192000" cy="5921828"/>
          </a:xfrm>
          <a:prstGeom prst="rect">
            <a:avLst/>
          </a:prstGeom>
        </p:spPr>
      </p:pic>
      <p:sp>
        <p:nvSpPr>
          <p:cNvPr id="7" name="TextBox 6">
            <a:extLst>
              <a:ext uri="{FF2B5EF4-FFF2-40B4-BE49-F238E27FC236}">
                <a16:creationId xmlns:a16="http://schemas.microsoft.com/office/drawing/2014/main" id="{67613814-B59B-4519-A7D8-4C826D175693}"/>
              </a:ext>
            </a:extLst>
          </p:cNvPr>
          <p:cNvSpPr txBox="1"/>
          <p:nvPr/>
        </p:nvSpPr>
        <p:spPr>
          <a:xfrm>
            <a:off x="9581061" y="2452338"/>
            <a:ext cx="2305050" cy="523220"/>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When you are finished, click on the “Maps” button.</a:t>
            </a:r>
          </a:p>
        </p:txBody>
      </p:sp>
      <p:cxnSp>
        <p:nvCxnSpPr>
          <p:cNvPr id="8" name="Straight Arrow Connector 7">
            <a:extLst>
              <a:ext uri="{FF2B5EF4-FFF2-40B4-BE49-F238E27FC236}">
                <a16:creationId xmlns:a16="http://schemas.microsoft.com/office/drawing/2014/main" id="{EBEF6EF1-1D5C-4B97-ACFF-A9EAE4E21706}"/>
              </a:ext>
            </a:extLst>
          </p:cNvPr>
          <p:cNvCxnSpPr>
            <a:stCxn id="7" idx="0"/>
          </p:cNvCxnSpPr>
          <p:nvPr/>
        </p:nvCxnSpPr>
        <p:spPr>
          <a:xfrm flipH="1" flipV="1">
            <a:off x="9927772" y="862148"/>
            <a:ext cx="805814" cy="15901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1BCDA6-EF4B-45E4-BEB3-23F9FA83EB0A}"/>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10" name="Google Shape;24;p19">
            <a:extLst>
              <a:ext uri="{FF2B5EF4-FFF2-40B4-BE49-F238E27FC236}">
                <a16:creationId xmlns:a16="http://schemas.microsoft.com/office/drawing/2014/main" id="{2060F393-9093-4E11-828F-4527A1C384F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327013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9F7E51-2488-46D8-A3F2-C3367E67FB9D}"/>
              </a:ext>
            </a:extLst>
          </p:cNvPr>
          <p:cNvSpPr>
            <a:spLocks noGrp="1"/>
          </p:cNvSpPr>
          <p:nvPr>
            <p:ph type="sldNum" sz="quarter" idx="12"/>
          </p:nvPr>
        </p:nvSpPr>
        <p:spPr/>
        <p:txBody>
          <a:bodyPr/>
          <a:lstStyle/>
          <a:p>
            <a:fld id="{84100034-673D-498F-A5BF-CC49900EDCB1}" type="slidenum">
              <a:rPr lang="en-US" smtClean="0"/>
              <a:t>13</a:t>
            </a:fld>
            <a:endParaRPr lang="en-US"/>
          </a:p>
        </p:txBody>
      </p:sp>
      <p:pic>
        <p:nvPicPr>
          <p:cNvPr id="6" name="Picture 5">
            <a:extLst>
              <a:ext uri="{FF2B5EF4-FFF2-40B4-BE49-F238E27FC236}">
                <a16:creationId xmlns:a16="http://schemas.microsoft.com/office/drawing/2014/main" id="{377BDDE8-0500-4463-AA0A-7976B19886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5726"/>
            <a:ext cx="12192000" cy="5947954"/>
          </a:xfrm>
          <a:prstGeom prst="rect">
            <a:avLst/>
          </a:prstGeom>
        </p:spPr>
      </p:pic>
      <p:sp>
        <p:nvSpPr>
          <p:cNvPr id="7" name="TextBox 6">
            <a:extLst>
              <a:ext uri="{FF2B5EF4-FFF2-40B4-BE49-F238E27FC236}">
                <a16:creationId xmlns:a16="http://schemas.microsoft.com/office/drawing/2014/main" id="{C3C6F004-D027-435A-83FC-E54FF9CF1A20}"/>
              </a:ext>
            </a:extLst>
          </p:cNvPr>
          <p:cNvSpPr txBox="1"/>
          <p:nvPr/>
        </p:nvSpPr>
        <p:spPr>
          <a:xfrm>
            <a:off x="2657747" y="2844224"/>
            <a:ext cx="2305050" cy="1600438"/>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First, click on the check box or the plan name of the plan you are ready to publish.</a:t>
            </a:r>
          </a:p>
          <a:p>
            <a:endParaRPr lang="en-US" sz="1400" dirty="0">
              <a:latin typeface="Garamond" panose="02020404030301010803" pitchFamily="18" charset="0"/>
            </a:endParaRPr>
          </a:p>
          <a:p>
            <a:r>
              <a:rPr lang="en-US" sz="1400" dirty="0">
                <a:latin typeface="Garamond" panose="02020404030301010803" pitchFamily="18" charset="0"/>
              </a:rPr>
              <a:t>Then click the “Publish” button (there is one more step – see the next slide).</a:t>
            </a:r>
          </a:p>
        </p:txBody>
      </p:sp>
      <p:cxnSp>
        <p:nvCxnSpPr>
          <p:cNvPr id="8" name="Straight Arrow Connector 7">
            <a:extLst>
              <a:ext uri="{FF2B5EF4-FFF2-40B4-BE49-F238E27FC236}">
                <a16:creationId xmlns:a16="http://schemas.microsoft.com/office/drawing/2014/main" id="{E7208923-A3C4-4C19-95FD-C72050E182CF}"/>
              </a:ext>
            </a:extLst>
          </p:cNvPr>
          <p:cNvCxnSpPr>
            <a:stCxn id="7" idx="0"/>
          </p:cNvCxnSpPr>
          <p:nvPr/>
        </p:nvCxnSpPr>
        <p:spPr>
          <a:xfrm flipH="1" flipV="1">
            <a:off x="3004458" y="1254034"/>
            <a:ext cx="805814" cy="15901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B992DEE-B23B-4323-A83C-D0FC0B0B3BC3}"/>
              </a:ext>
            </a:extLst>
          </p:cNvPr>
          <p:cNvCxnSpPr>
            <a:cxnSpLocks/>
          </p:cNvCxnSpPr>
          <p:nvPr/>
        </p:nvCxnSpPr>
        <p:spPr>
          <a:xfrm flipH="1" flipV="1">
            <a:off x="1367246" y="1820091"/>
            <a:ext cx="2443026" cy="10241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1E57B7A-F249-4D9B-A41F-3C8B04734D17}"/>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12" name="Google Shape;24;p19">
            <a:extLst>
              <a:ext uri="{FF2B5EF4-FFF2-40B4-BE49-F238E27FC236}">
                <a16:creationId xmlns:a16="http://schemas.microsoft.com/office/drawing/2014/main" id="{817B3057-95BD-4336-BEF4-61EB89867E1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336476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B99D10-023A-4D20-A627-452C6473C458}"/>
              </a:ext>
            </a:extLst>
          </p:cNvPr>
          <p:cNvSpPr>
            <a:spLocks noGrp="1"/>
          </p:cNvSpPr>
          <p:nvPr>
            <p:ph type="sldNum" sz="quarter" idx="12"/>
          </p:nvPr>
        </p:nvSpPr>
        <p:spPr/>
        <p:txBody>
          <a:bodyPr/>
          <a:lstStyle/>
          <a:p>
            <a:fld id="{84100034-673D-498F-A5BF-CC49900EDCB1}" type="slidenum">
              <a:rPr lang="en-US" smtClean="0"/>
              <a:t>14</a:t>
            </a:fld>
            <a:endParaRPr lang="en-US"/>
          </a:p>
        </p:txBody>
      </p:sp>
      <p:pic>
        <p:nvPicPr>
          <p:cNvPr id="6" name="Picture 5">
            <a:extLst>
              <a:ext uri="{FF2B5EF4-FFF2-40B4-BE49-F238E27FC236}">
                <a16:creationId xmlns:a16="http://schemas.microsoft.com/office/drawing/2014/main" id="{583C51A2-A74A-48B2-8CDF-E88F3EA80A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3143"/>
            <a:ext cx="12192000" cy="5965372"/>
          </a:xfrm>
          <a:prstGeom prst="rect">
            <a:avLst/>
          </a:prstGeom>
        </p:spPr>
      </p:pic>
      <p:sp>
        <p:nvSpPr>
          <p:cNvPr id="7" name="TextBox 6">
            <a:extLst>
              <a:ext uri="{FF2B5EF4-FFF2-40B4-BE49-F238E27FC236}">
                <a16:creationId xmlns:a16="http://schemas.microsoft.com/office/drawing/2014/main" id="{DBBE4BC8-A49A-4E0E-AB76-0F2D5407D25E}"/>
              </a:ext>
            </a:extLst>
          </p:cNvPr>
          <p:cNvSpPr txBox="1"/>
          <p:nvPr/>
        </p:nvSpPr>
        <p:spPr>
          <a:xfrm>
            <a:off x="8440237" y="2383971"/>
            <a:ext cx="3438253" cy="3323987"/>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Here is your last chance to change the plan name and/or description before it goes public.</a:t>
            </a:r>
          </a:p>
          <a:p>
            <a:endParaRPr lang="en-US" sz="1400" dirty="0">
              <a:latin typeface="Garamond" panose="02020404030301010803" pitchFamily="18" charset="0"/>
            </a:endParaRPr>
          </a:p>
          <a:p>
            <a:r>
              <a:rPr lang="en-US" sz="1400" dirty="0">
                <a:latin typeface="Garamond" panose="02020404030301010803" pitchFamily="18" charset="0"/>
              </a:rPr>
              <a:t>And, if you wish, add your Twitter handle to be alerted if others discuss your plan in Twitter.</a:t>
            </a:r>
          </a:p>
          <a:p>
            <a:endParaRPr lang="en-US" sz="1400" dirty="0">
              <a:latin typeface="Garamond" panose="02020404030301010803" pitchFamily="18" charset="0"/>
            </a:endParaRPr>
          </a:p>
          <a:p>
            <a:r>
              <a:rPr lang="en-US" sz="1400" dirty="0">
                <a:latin typeface="Garamond" panose="02020404030301010803" pitchFamily="18" charset="0"/>
              </a:rPr>
              <a:t>Then click “Publish.”</a:t>
            </a:r>
          </a:p>
          <a:p>
            <a:endParaRPr lang="en-US" sz="1400" dirty="0">
              <a:latin typeface="Garamond" panose="02020404030301010803" pitchFamily="18" charset="0"/>
            </a:endParaRPr>
          </a:p>
          <a:p>
            <a:r>
              <a:rPr lang="en-US" sz="1400" dirty="0">
                <a:latin typeface="Garamond" panose="02020404030301010803" pitchFamily="18" charset="0"/>
              </a:rPr>
              <a:t>Very Important:</a:t>
            </a:r>
          </a:p>
          <a:p>
            <a:r>
              <a:rPr lang="en-US" sz="1400" dirty="0">
                <a:latin typeface="Garamond" panose="02020404030301010803" pitchFamily="18" charset="0"/>
              </a:rPr>
              <a:t>You must then send an email to the jurisdiction with the plan name you just published (otherwise they jurisdiction will not know you have drawn it and will be unable to include it in their deliberations).</a:t>
            </a:r>
          </a:p>
        </p:txBody>
      </p:sp>
      <p:cxnSp>
        <p:nvCxnSpPr>
          <p:cNvPr id="8" name="Straight Arrow Connector 7">
            <a:extLst>
              <a:ext uri="{FF2B5EF4-FFF2-40B4-BE49-F238E27FC236}">
                <a16:creationId xmlns:a16="http://schemas.microsoft.com/office/drawing/2014/main" id="{9F7367C8-562C-499D-BE44-8FDC7BD2DBFE}"/>
              </a:ext>
            </a:extLst>
          </p:cNvPr>
          <p:cNvCxnSpPr>
            <a:cxnSpLocks/>
          </p:cNvCxnSpPr>
          <p:nvPr/>
        </p:nvCxnSpPr>
        <p:spPr>
          <a:xfrm flipH="1" flipV="1">
            <a:off x="6348549" y="2841159"/>
            <a:ext cx="2091689" cy="13067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ED18161-2A61-47BA-B78B-825AEFF01B84}"/>
              </a:ext>
            </a:extLst>
          </p:cNvPr>
          <p:cNvCxnSpPr>
            <a:cxnSpLocks/>
          </p:cNvCxnSpPr>
          <p:nvPr/>
        </p:nvCxnSpPr>
        <p:spPr>
          <a:xfrm flipH="1" flipV="1">
            <a:off x="5172891" y="3277450"/>
            <a:ext cx="3270748" cy="8683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0949FEB-A869-4211-809D-28FE07C06752}"/>
              </a:ext>
            </a:extLst>
          </p:cNvPr>
          <p:cNvCxnSpPr>
            <a:cxnSpLocks/>
          </p:cNvCxnSpPr>
          <p:nvPr/>
        </p:nvCxnSpPr>
        <p:spPr>
          <a:xfrm flipH="1">
            <a:off x="5782491" y="4150033"/>
            <a:ext cx="2661148" cy="9445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1B8A7F5-9B2D-4B4C-A87E-305A477266C2}"/>
              </a:ext>
            </a:extLst>
          </p:cNvPr>
          <p:cNvCxnSpPr>
            <a:cxnSpLocks/>
          </p:cNvCxnSpPr>
          <p:nvPr/>
        </p:nvCxnSpPr>
        <p:spPr>
          <a:xfrm flipH="1">
            <a:off x="7722665" y="4128746"/>
            <a:ext cx="717571" cy="12725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5E0C76A-A290-4A40-94AD-76C73AAF90E4}"/>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18" name="Google Shape;24;p19">
            <a:extLst>
              <a:ext uri="{FF2B5EF4-FFF2-40B4-BE49-F238E27FC236}">
                <a16:creationId xmlns:a16="http://schemas.microsoft.com/office/drawing/2014/main" id="{E8437331-6CFA-4667-9AE3-69573311C38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322178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89187C-978F-4F06-9289-CA144701BD83}"/>
              </a:ext>
            </a:extLst>
          </p:cNvPr>
          <p:cNvSpPr>
            <a:spLocks noGrp="1"/>
          </p:cNvSpPr>
          <p:nvPr>
            <p:ph type="sldNum" sz="quarter" idx="12"/>
          </p:nvPr>
        </p:nvSpPr>
        <p:spPr/>
        <p:txBody>
          <a:bodyPr/>
          <a:lstStyle/>
          <a:p>
            <a:fld id="{84100034-673D-498F-A5BF-CC49900EDCB1}" type="slidenum">
              <a:rPr lang="en-US" smtClean="0"/>
              <a:t>15</a:t>
            </a:fld>
            <a:endParaRPr lang="en-US"/>
          </a:p>
        </p:txBody>
      </p:sp>
      <p:sp>
        <p:nvSpPr>
          <p:cNvPr id="7" name="TextBox 6">
            <a:extLst>
              <a:ext uri="{FF2B5EF4-FFF2-40B4-BE49-F238E27FC236}">
                <a16:creationId xmlns:a16="http://schemas.microsoft.com/office/drawing/2014/main" id="{8368C5DE-92DF-4939-A948-7FFA0ACFA5A1}"/>
              </a:ext>
            </a:extLst>
          </p:cNvPr>
          <p:cNvSpPr txBox="1"/>
          <p:nvPr/>
        </p:nvSpPr>
        <p:spPr>
          <a:xfrm>
            <a:off x="2662919" y="2429419"/>
            <a:ext cx="6263368" cy="1815882"/>
          </a:xfrm>
          <a:prstGeom prst="rect">
            <a:avLst/>
          </a:prstGeom>
          <a:noFill/>
        </p:spPr>
        <p:txBody>
          <a:bodyPr wrap="square" rtlCol="0">
            <a:spAutoFit/>
          </a:bodyPr>
          <a:lstStyle/>
          <a:p>
            <a:pPr algn="ctr"/>
            <a:r>
              <a:rPr lang="en-US" sz="2800" dirty="0">
                <a:latin typeface="Garamond" panose="02020404030301010803" pitchFamily="18" charset="0"/>
              </a:rPr>
              <a:t>There is much more information and more detailed how-to guides available at </a:t>
            </a:r>
            <a:br>
              <a:rPr lang="en-US" sz="2800" dirty="0">
                <a:latin typeface="Garamond" panose="02020404030301010803" pitchFamily="18" charset="0"/>
              </a:rPr>
            </a:br>
            <a:r>
              <a:rPr lang="en-US" sz="2800" dirty="0">
                <a:latin typeface="Garamond" panose="02020404030301010803" pitchFamily="18" charset="0"/>
              </a:rPr>
              <a:t>www.davesredistricting.org</a:t>
            </a:r>
          </a:p>
          <a:p>
            <a:endParaRPr lang="en-US" sz="2800" dirty="0"/>
          </a:p>
        </p:txBody>
      </p:sp>
      <p:pic>
        <p:nvPicPr>
          <p:cNvPr id="8" name="Google Shape;24;p19">
            <a:extLst>
              <a:ext uri="{FF2B5EF4-FFF2-40B4-BE49-F238E27FC236}">
                <a16:creationId xmlns:a16="http://schemas.microsoft.com/office/drawing/2014/main" id="{7B633EB0-D1A1-4E2A-99B9-842B543EAC69}"/>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281" y="0"/>
            <a:ext cx="1899719" cy="1372224"/>
          </a:xfrm>
          <a:prstGeom prst="rect">
            <a:avLst/>
          </a:prstGeom>
          <a:noFill/>
          <a:ln>
            <a:noFill/>
          </a:ln>
        </p:spPr>
      </p:pic>
    </p:spTree>
    <p:extLst>
      <p:ext uri="{BB962C8B-B14F-4D97-AF65-F5344CB8AC3E}">
        <p14:creationId xmlns:p14="http://schemas.microsoft.com/office/powerpoint/2010/main" val="2552271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8E1C6F-248D-4FB9-B207-A2EEC023DB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175" y="638175"/>
            <a:ext cx="11807649" cy="5953126"/>
          </a:xfrm>
          <a:prstGeom prst="rect">
            <a:avLst/>
          </a:prstGeom>
        </p:spPr>
      </p:pic>
      <p:sp>
        <p:nvSpPr>
          <p:cNvPr id="8" name="Slide Number Placeholder 7">
            <a:extLst>
              <a:ext uri="{FF2B5EF4-FFF2-40B4-BE49-F238E27FC236}">
                <a16:creationId xmlns:a16="http://schemas.microsoft.com/office/drawing/2014/main" id="{49A5BBB0-C7AD-49FC-BD2E-59E886ADBC2C}"/>
              </a:ext>
            </a:extLst>
          </p:cNvPr>
          <p:cNvSpPr>
            <a:spLocks noGrp="1"/>
          </p:cNvSpPr>
          <p:nvPr>
            <p:ph type="sldNum" sz="quarter" idx="12"/>
          </p:nvPr>
        </p:nvSpPr>
        <p:spPr/>
        <p:txBody>
          <a:bodyPr/>
          <a:lstStyle/>
          <a:p>
            <a:fld id="{84100034-673D-498F-A5BF-CC49900EDCB1}" type="slidenum">
              <a:rPr lang="en-US" smtClean="0"/>
              <a:t>2</a:t>
            </a:fld>
            <a:endParaRPr lang="en-US"/>
          </a:p>
        </p:txBody>
      </p:sp>
      <p:sp>
        <p:nvSpPr>
          <p:cNvPr id="10" name="TextBox 9">
            <a:extLst>
              <a:ext uri="{FF2B5EF4-FFF2-40B4-BE49-F238E27FC236}">
                <a16:creationId xmlns:a16="http://schemas.microsoft.com/office/drawing/2014/main" id="{C55A2AED-C2EF-482C-948C-8C730DE3AC66}"/>
              </a:ext>
            </a:extLst>
          </p:cNvPr>
          <p:cNvSpPr txBox="1"/>
          <p:nvPr/>
        </p:nvSpPr>
        <p:spPr>
          <a:xfrm>
            <a:off x="6508836" y="1067103"/>
            <a:ext cx="2786742" cy="1600438"/>
          </a:xfrm>
          <a:prstGeom prst="rect">
            <a:avLst/>
          </a:prstGeom>
          <a:solidFill>
            <a:srgbClr val="CCECFF">
              <a:alpha val="80000"/>
            </a:srgbClr>
          </a:solidFill>
        </p:spPr>
        <p:txBody>
          <a:bodyPr wrap="square" rtlCol="0">
            <a:spAutoFit/>
          </a:bodyPr>
          <a:lstStyle/>
          <a:p>
            <a:r>
              <a:rPr lang="en-US" sz="1400" dirty="0">
                <a:latin typeface="Garamond" panose="02020404030301010803" pitchFamily="18" charset="0"/>
              </a:rPr>
              <a:t>When you start with Dave’s Redistricting App, you’ll need to create an account:</a:t>
            </a:r>
          </a:p>
          <a:p>
            <a:pPr marL="342900" indent="-342900">
              <a:buAutoNum type="arabicPeriod"/>
            </a:pPr>
            <a:r>
              <a:rPr lang="en-US" sz="1400" dirty="0">
                <a:latin typeface="Garamond" panose="02020404030301010803" pitchFamily="18" charset="0"/>
              </a:rPr>
              <a:t>Click on “Sign Up” in the upper right hand corner</a:t>
            </a:r>
          </a:p>
          <a:p>
            <a:pPr marL="342900" indent="-342900">
              <a:buAutoNum type="arabicPeriod"/>
            </a:pPr>
            <a:r>
              <a:rPr lang="en-US" sz="1400" dirty="0">
                <a:latin typeface="Garamond" panose="02020404030301010803" pitchFamily="18" charset="0"/>
              </a:rPr>
              <a:t>Fill out your email and create a password</a:t>
            </a:r>
          </a:p>
        </p:txBody>
      </p:sp>
      <p:sp>
        <p:nvSpPr>
          <p:cNvPr id="15" name="TextBox 14">
            <a:extLst>
              <a:ext uri="{FF2B5EF4-FFF2-40B4-BE49-F238E27FC236}">
                <a16:creationId xmlns:a16="http://schemas.microsoft.com/office/drawing/2014/main" id="{A4B357B2-7A5E-4F89-820A-084562A55179}"/>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16" name="Google Shape;24;p19">
            <a:extLst>
              <a:ext uri="{FF2B5EF4-FFF2-40B4-BE49-F238E27FC236}">
                <a16:creationId xmlns:a16="http://schemas.microsoft.com/office/drawing/2014/main" id="{B33CBA0F-F97D-49A0-82F8-B10AA83141A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379900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8E1C6F-248D-4FB9-B207-A2EEC023DB1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8914" y="638175"/>
            <a:ext cx="11474170" cy="5953126"/>
          </a:xfrm>
          <a:prstGeom prst="rect">
            <a:avLst/>
          </a:prstGeom>
        </p:spPr>
      </p:pic>
      <p:sp>
        <p:nvSpPr>
          <p:cNvPr id="6" name="Oval 5">
            <a:extLst>
              <a:ext uri="{FF2B5EF4-FFF2-40B4-BE49-F238E27FC236}">
                <a16:creationId xmlns:a16="http://schemas.microsoft.com/office/drawing/2014/main" id="{22040201-B273-4CD0-98C6-7560B1ED12CA}"/>
              </a:ext>
            </a:extLst>
          </p:cNvPr>
          <p:cNvSpPr/>
          <p:nvPr/>
        </p:nvSpPr>
        <p:spPr>
          <a:xfrm>
            <a:off x="1589269" y="1006591"/>
            <a:ext cx="529359"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82006FC-EB07-4B30-A6E8-CF059E2580D1}"/>
              </a:ext>
            </a:extLst>
          </p:cNvPr>
          <p:cNvSpPr/>
          <p:nvPr/>
        </p:nvSpPr>
        <p:spPr>
          <a:xfrm>
            <a:off x="1261484" y="425841"/>
            <a:ext cx="3379095" cy="504825"/>
          </a:xfrm>
          <a:prstGeom prst="ellipse">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49A5BBB0-C7AD-49FC-BD2E-59E886ADBC2C}"/>
              </a:ext>
            </a:extLst>
          </p:cNvPr>
          <p:cNvSpPr>
            <a:spLocks noGrp="1"/>
          </p:cNvSpPr>
          <p:nvPr>
            <p:ph type="sldNum" sz="quarter" idx="12"/>
          </p:nvPr>
        </p:nvSpPr>
        <p:spPr/>
        <p:txBody>
          <a:bodyPr/>
          <a:lstStyle/>
          <a:p>
            <a:fld id="{84100034-673D-498F-A5BF-CC49900EDCB1}" type="slidenum">
              <a:rPr lang="en-US" smtClean="0"/>
              <a:t>3</a:t>
            </a:fld>
            <a:endParaRPr lang="en-US"/>
          </a:p>
        </p:txBody>
      </p:sp>
      <p:cxnSp>
        <p:nvCxnSpPr>
          <p:cNvPr id="9" name="Straight Arrow Connector 8">
            <a:extLst>
              <a:ext uri="{FF2B5EF4-FFF2-40B4-BE49-F238E27FC236}">
                <a16:creationId xmlns:a16="http://schemas.microsoft.com/office/drawing/2014/main" id="{7E23C08F-03B9-4E98-BFD6-4D5CF63B54A7}"/>
              </a:ext>
            </a:extLst>
          </p:cNvPr>
          <p:cNvCxnSpPr>
            <a:cxnSpLocks/>
          </p:cNvCxnSpPr>
          <p:nvPr/>
        </p:nvCxnSpPr>
        <p:spPr>
          <a:xfrm flipH="1" flipV="1">
            <a:off x="2274570" y="765810"/>
            <a:ext cx="888841" cy="941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55A2AED-C2EF-482C-948C-8C730DE3AC66}"/>
              </a:ext>
            </a:extLst>
          </p:cNvPr>
          <p:cNvSpPr txBox="1"/>
          <p:nvPr/>
        </p:nvSpPr>
        <p:spPr>
          <a:xfrm>
            <a:off x="3163410" y="1128852"/>
            <a:ext cx="3523140" cy="1384995"/>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To get started after you log in, click link on the city’s website to view either the current districts or a blank map. </a:t>
            </a:r>
          </a:p>
          <a:p>
            <a:r>
              <a:rPr lang="en-US" sz="1400" dirty="0">
                <a:latin typeface="Garamond" panose="02020404030301010803" pitchFamily="18" charset="0"/>
              </a:rPr>
              <a:t>You start in “View Only” mode. To create an editable version, click the paintbrush next to the View Only button</a:t>
            </a:r>
          </a:p>
        </p:txBody>
      </p:sp>
      <p:cxnSp>
        <p:nvCxnSpPr>
          <p:cNvPr id="11" name="Straight Arrow Connector 10">
            <a:extLst>
              <a:ext uri="{FF2B5EF4-FFF2-40B4-BE49-F238E27FC236}">
                <a16:creationId xmlns:a16="http://schemas.microsoft.com/office/drawing/2014/main" id="{F57E3520-F51C-4AED-A5D3-E1A1D9F3D332}"/>
              </a:ext>
            </a:extLst>
          </p:cNvPr>
          <p:cNvCxnSpPr>
            <a:cxnSpLocks/>
          </p:cNvCxnSpPr>
          <p:nvPr/>
        </p:nvCxnSpPr>
        <p:spPr>
          <a:xfrm flipH="1" flipV="1">
            <a:off x="2028099" y="1358063"/>
            <a:ext cx="1135312" cy="3488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B357B2-7A5E-4F89-820A-084562A55179}"/>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16" name="Google Shape;24;p19">
            <a:extLst>
              <a:ext uri="{FF2B5EF4-FFF2-40B4-BE49-F238E27FC236}">
                <a16:creationId xmlns:a16="http://schemas.microsoft.com/office/drawing/2014/main" id="{B33CBA0F-F97D-49A0-82F8-B10AA83141A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384658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171302-0E7A-4740-97B7-170D794213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587012"/>
            <a:ext cx="12192000" cy="6023338"/>
          </a:xfrm>
          <a:prstGeom prst="rect">
            <a:avLst/>
          </a:prstGeom>
        </p:spPr>
      </p:pic>
      <p:sp>
        <p:nvSpPr>
          <p:cNvPr id="6" name="Oval 5">
            <a:extLst>
              <a:ext uri="{FF2B5EF4-FFF2-40B4-BE49-F238E27FC236}">
                <a16:creationId xmlns:a16="http://schemas.microsoft.com/office/drawing/2014/main" id="{239E0643-D997-43E8-822C-95A8FD684758}"/>
              </a:ext>
            </a:extLst>
          </p:cNvPr>
          <p:cNvSpPr/>
          <p:nvPr/>
        </p:nvSpPr>
        <p:spPr>
          <a:xfrm>
            <a:off x="3631473" y="587012"/>
            <a:ext cx="3448596"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24B7945-AEE4-428A-8CF1-57F2DF22E240}"/>
              </a:ext>
            </a:extLst>
          </p:cNvPr>
          <p:cNvCxnSpPr>
            <a:cxnSpLocks/>
          </p:cNvCxnSpPr>
          <p:nvPr/>
        </p:nvCxnSpPr>
        <p:spPr>
          <a:xfrm flipH="1" flipV="1">
            <a:off x="6653349" y="870858"/>
            <a:ext cx="455569" cy="3831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696EDB-09E0-4F00-9C71-4FC9B0505D34}"/>
              </a:ext>
            </a:extLst>
          </p:cNvPr>
          <p:cNvSpPr txBox="1"/>
          <p:nvPr/>
        </p:nvSpPr>
        <p:spPr>
          <a:xfrm>
            <a:off x="6008916" y="1254034"/>
            <a:ext cx="2786742" cy="738664"/>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Click on the plan title to change the name and to enter a description of your plan (see the next slide).</a:t>
            </a:r>
          </a:p>
        </p:txBody>
      </p:sp>
      <p:sp>
        <p:nvSpPr>
          <p:cNvPr id="9" name="Slide Number Placeholder 8">
            <a:extLst>
              <a:ext uri="{FF2B5EF4-FFF2-40B4-BE49-F238E27FC236}">
                <a16:creationId xmlns:a16="http://schemas.microsoft.com/office/drawing/2014/main" id="{1E98B3B8-B4EE-46F0-B082-66BD77725C3D}"/>
              </a:ext>
            </a:extLst>
          </p:cNvPr>
          <p:cNvSpPr>
            <a:spLocks noGrp="1"/>
          </p:cNvSpPr>
          <p:nvPr>
            <p:ph type="sldNum" sz="quarter" idx="12"/>
          </p:nvPr>
        </p:nvSpPr>
        <p:spPr/>
        <p:txBody>
          <a:bodyPr/>
          <a:lstStyle/>
          <a:p>
            <a:fld id="{84100034-673D-498F-A5BF-CC49900EDCB1}" type="slidenum">
              <a:rPr lang="en-US" smtClean="0"/>
              <a:t>4</a:t>
            </a:fld>
            <a:endParaRPr lang="en-US"/>
          </a:p>
        </p:txBody>
      </p:sp>
      <p:sp>
        <p:nvSpPr>
          <p:cNvPr id="10" name="TextBox 9">
            <a:extLst>
              <a:ext uri="{FF2B5EF4-FFF2-40B4-BE49-F238E27FC236}">
                <a16:creationId xmlns:a16="http://schemas.microsoft.com/office/drawing/2014/main" id="{57A88977-BC43-4659-89BA-5C60BB82B6E7}"/>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11" name="Google Shape;24;p19">
            <a:extLst>
              <a:ext uri="{FF2B5EF4-FFF2-40B4-BE49-F238E27FC236}">
                <a16:creationId xmlns:a16="http://schemas.microsoft.com/office/drawing/2014/main" id="{C4EBF894-7EA1-404F-B720-34DE0440486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275646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AC997E-8A87-4C37-BAF7-E28EB53BDF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38175"/>
            <a:ext cx="12192000" cy="5972176"/>
          </a:xfrm>
          <a:prstGeom prst="rect">
            <a:avLst/>
          </a:prstGeom>
        </p:spPr>
      </p:pic>
      <p:sp>
        <p:nvSpPr>
          <p:cNvPr id="6" name="Slide Number Placeholder 5">
            <a:extLst>
              <a:ext uri="{FF2B5EF4-FFF2-40B4-BE49-F238E27FC236}">
                <a16:creationId xmlns:a16="http://schemas.microsoft.com/office/drawing/2014/main" id="{3E3937EF-BF75-45A8-A38E-9D389095505E}"/>
              </a:ext>
            </a:extLst>
          </p:cNvPr>
          <p:cNvSpPr>
            <a:spLocks noGrp="1"/>
          </p:cNvSpPr>
          <p:nvPr>
            <p:ph type="sldNum" sz="quarter" idx="12"/>
          </p:nvPr>
        </p:nvSpPr>
        <p:spPr/>
        <p:txBody>
          <a:bodyPr/>
          <a:lstStyle/>
          <a:p>
            <a:fld id="{84100034-673D-498F-A5BF-CC49900EDCB1}" type="slidenum">
              <a:rPr lang="en-US" smtClean="0"/>
              <a:t>5</a:t>
            </a:fld>
            <a:endParaRPr lang="en-US"/>
          </a:p>
        </p:txBody>
      </p:sp>
      <p:sp>
        <p:nvSpPr>
          <p:cNvPr id="7" name="TextBox 6">
            <a:extLst>
              <a:ext uri="{FF2B5EF4-FFF2-40B4-BE49-F238E27FC236}">
                <a16:creationId xmlns:a16="http://schemas.microsoft.com/office/drawing/2014/main" id="{968C1256-A294-4EFD-B60F-B24E7646C742}"/>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8" name="Google Shape;24;p19">
            <a:extLst>
              <a:ext uri="{FF2B5EF4-FFF2-40B4-BE49-F238E27FC236}">
                <a16:creationId xmlns:a16="http://schemas.microsoft.com/office/drawing/2014/main" id="{54EED25A-ACA0-4A8D-8794-491B3D57010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143755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87A262-01CF-4FD1-8D5B-8CC3C7C90A45}"/>
              </a:ext>
            </a:extLst>
          </p:cNvPr>
          <p:cNvSpPr>
            <a:spLocks noGrp="1"/>
          </p:cNvSpPr>
          <p:nvPr>
            <p:ph type="sldNum" sz="quarter" idx="12"/>
          </p:nvPr>
        </p:nvSpPr>
        <p:spPr/>
        <p:txBody>
          <a:bodyPr/>
          <a:lstStyle/>
          <a:p>
            <a:fld id="{84100034-673D-498F-A5BF-CC49900EDCB1}" type="slidenum">
              <a:rPr lang="en-US" smtClean="0"/>
              <a:t>6</a:t>
            </a:fld>
            <a:endParaRPr lang="en-US"/>
          </a:p>
        </p:txBody>
      </p:sp>
      <p:pic>
        <p:nvPicPr>
          <p:cNvPr id="6" name="Picture 5">
            <a:extLst>
              <a:ext uri="{FF2B5EF4-FFF2-40B4-BE49-F238E27FC236}">
                <a16:creationId xmlns:a16="http://schemas.microsoft.com/office/drawing/2014/main" id="{FFB51F87-A622-478C-9D5A-5FFA04268D53}"/>
              </a:ext>
            </a:extLst>
          </p:cNvPr>
          <p:cNvPicPr>
            <a:picLocks noChangeAspect="1"/>
          </p:cNvPicPr>
          <p:nvPr/>
        </p:nvPicPr>
        <p:blipFill rotWithShape="1">
          <a:blip r:embed="rId2"/>
          <a:srcRect t="9524" b="3492"/>
          <a:stretch/>
        </p:blipFill>
        <p:spPr>
          <a:xfrm>
            <a:off x="0" y="653143"/>
            <a:ext cx="12192000" cy="5965372"/>
          </a:xfrm>
          <a:prstGeom prst="rect">
            <a:avLst/>
          </a:prstGeom>
        </p:spPr>
      </p:pic>
      <p:sp>
        <p:nvSpPr>
          <p:cNvPr id="7" name="TextBox 6">
            <a:extLst>
              <a:ext uri="{FF2B5EF4-FFF2-40B4-BE49-F238E27FC236}">
                <a16:creationId xmlns:a16="http://schemas.microsoft.com/office/drawing/2014/main" id="{14ABD6F7-E1E5-4CC4-BCD6-9A8B7D8A6C02}"/>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8" name="Google Shape;24;p19">
            <a:extLst>
              <a:ext uri="{FF2B5EF4-FFF2-40B4-BE49-F238E27FC236}">
                <a16:creationId xmlns:a16="http://schemas.microsoft.com/office/drawing/2014/main" id="{F03D7C5B-C43E-4AA6-9619-029B253E2B4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
        <p:nvSpPr>
          <p:cNvPr id="9" name="Oval 8">
            <a:extLst>
              <a:ext uri="{FF2B5EF4-FFF2-40B4-BE49-F238E27FC236}">
                <a16:creationId xmlns:a16="http://schemas.microsoft.com/office/drawing/2014/main" id="{A2F23648-C4A8-42C4-83F2-E428EF082AC9}"/>
              </a:ext>
            </a:extLst>
          </p:cNvPr>
          <p:cNvSpPr/>
          <p:nvPr/>
        </p:nvSpPr>
        <p:spPr>
          <a:xfrm>
            <a:off x="0" y="6204856"/>
            <a:ext cx="1384663" cy="3002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E922807-A768-4613-994D-C91B3E01BCF5}"/>
              </a:ext>
            </a:extLst>
          </p:cNvPr>
          <p:cNvCxnSpPr>
            <a:cxnSpLocks/>
          </p:cNvCxnSpPr>
          <p:nvPr/>
        </p:nvCxnSpPr>
        <p:spPr>
          <a:xfrm flipH="1">
            <a:off x="1384664" y="5635672"/>
            <a:ext cx="696685" cy="6565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986E91-5DEF-490A-BBB4-497AC7C1C4FD}"/>
              </a:ext>
            </a:extLst>
          </p:cNvPr>
          <p:cNvSpPr txBox="1"/>
          <p:nvPr/>
        </p:nvSpPr>
        <p:spPr>
          <a:xfrm>
            <a:off x="2081349" y="5349858"/>
            <a:ext cx="2786742" cy="523220"/>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The “overlays” option will add streets and labels to the map</a:t>
            </a:r>
          </a:p>
        </p:txBody>
      </p:sp>
    </p:spTree>
    <p:extLst>
      <p:ext uri="{BB962C8B-B14F-4D97-AF65-F5344CB8AC3E}">
        <p14:creationId xmlns:p14="http://schemas.microsoft.com/office/powerpoint/2010/main" val="242955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287A40-9FA1-45DE-A8C7-B8E5AE00468B}"/>
              </a:ext>
            </a:extLst>
          </p:cNvPr>
          <p:cNvSpPr>
            <a:spLocks noGrp="1"/>
          </p:cNvSpPr>
          <p:nvPr>
            <p:ph type="sldNum" sz="quarter" idx="12"/>
          </p:nvPr>
        </p:nvSpPr>
        <p:spPr/>
        <p:txBody>
          <a:bodyPr/>
          <a:lstStyle/>
          <a:p>
            <a:fld id="{84100034-673D-498F-A5BF-CC49900EDCB1}" type="slidenum">
              <a:rPr lang="en-US" smtClean="0"/>
              <a:t>7</a:t>
            </a:fld>
            <a:endParaRPr lang="en-US"/>
          </a:p>
        </p:txBody>
      </p:sp>
      <p:pic>
        <p:nvPicPr>
          <p:cNvPr id="6" name="Picture 5">
            <a:extLst>
              <a:ext uri="{FF2B5EF4-FFF2-40B4-BE49-F238E27FC236}">
                <a16:creationId xmlns:a16="http://schemas.microsoft.com/office/drawing/2014/main" id="{0CFB8B6A-E44F-4BFF-881D-8F0FE194E694}"/>
              </a:ext>
            </a:extLst>
          </p:cNvPr>
          <p:cNvPicPr>
            <a:picLocks noChangeAspect="1"/>
          </p:cNvPicPr>
          <p:nvPr/>
        </p:nvPicPr>
        <p:blipFill rotWithShape="1">
          <a:blip r:embed="rId2"/>
          <a:srcRect t="9778" b="3619"/>
          <a:stretch/>
        </p:blipFill>
        <p:spPr>
          <a:xfrm>
            <a:off x="0" y="670560"/>
            <a:ext cx="12192000" cy="5939246"/>
          </a:xfrm>
          <a:prstGeom prst="rect">
            <a:avLst/>
          </a:prstGeom>
        </p:spPr>
      </p:pic>
      <p:cxnSp>
        <p:nvCxnSpPr>
          <p:cNvPr id="8" name="Straight Arrow Connector 7">
            <a:extLst>
              <a:ext uri="{FF2B5EF4-FFF2-40B4-BE49-F238E27FC236}">
                <a16:creationId xmlns:a16="http://schemas.microsoft.com/office/drawing/2014/main" id="{7F3136C3-5F10-4BDB-B456-B3EB746D2A88}"/>
              </a:ext>
            </a:extLst>
          </p:cNvPr>
          <p:cNvCxnSpPr>
            <a:cxnSpLocks/>
          </p:cNvCxnSpPr>
          <p:nvPr/>
        </p:nvCxnSpPr>
        <p:spPr>
          <a:xfrm flipH="1">
            <a:off x="1410789" y="4756106"/>
            <a:ext cx="783772" cy="7825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76AD2E7-3502-45D5-BC23-B18D3773E8BB}"/>
              </a:ext>
            </a:extLst>
          </p:cNvPr>
          <p:cNvSpPr txBox="1"/>
          <p:nvPr/>
        </p:nvSpPr>
        <p:spPr>
          <a:xfrm>
            <a:off x="2194559" y="4470292"/>
            <a:ext cx="4859383" cy="1815882"/>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“Background Map” is required to see streets and other features.</a:t>
            </a:r>
          </a:p>
          <a:p>
            <a:endParaRPr lang="en-US" sz="1400" dirty="0">
              <a:latin typeface="Garamond" panose="02020404030301010803" pitchFamily="18" charset="0"/>
            </a:endParaRPr>
          </a:p>
          <a:p>
            <a:r>
              <a:rPr lang="en-US" sz="1400" dirty="0">
                <a:latin typeface="Garamond" panose="02020404030301010803" pitchFamily="18" charset="0"/>
              </a:rPr>
              <a:t>NDC recommends you select Background Map, District Lines (where available), the two Labels options, and Landmarks. </a:t>
            </a:r>
          </a:p>
          <a:p>
            <a:endParaRPr lang="en-US" sz="1400" dirty="0">
              <a:latin typeface="Garamond" panose="02020404030301010803" pitchFamily="18" charset="0"/>
            </a:endParaRPr>
          </a:p>
          <a:p>
            <a:r>
              <a:rPr lang="en-US" sz="1400" dirty="0">
                <a:latin typeface="Garamond" panose="02020404030301010803" pitchFamily="18" charset="0"/>
              </a:rPr>
              <a:t>If you want population numbers on the precincts and census blocks, also click the “Labels” option with the down arrow next to it and see the instructions in the next screen.</a:t>
            </a:r>
          </a:p>
        </p:txBody>
      </p:sp>
      <p:sp>
        <p:nvSpPr>
          <p:cNvPr id="10" name="Rectangle: Rounded Corners 9">
            <a:extLst>
              <a:ext uri="{FF2B5EF4-FFF2-40B4-BE49-F238E27FC236}">
                <a16:creationId xmlns:a16="http://schemas.microsoft.com/office/drawing/2014/main" id="{B972D800-CF8F-4D5B-9C3E-4AA3E366740E}"/>
              </a:ext>
            </a:extLst>
          </p:cNvPr>
          <p:cNvSpPr/>
          <p:nvPr/>
        </p:nvSpPr>
        <p:spPr>
          <a:xfrm>
            <a:off x="0" y="5412695"/>
            <a:ext cx="1410789" cy="10801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8A9A20-5B06-4E16-BB54-F31CC36706DF}"/>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13" name="Google Shape;24;p19">
            <a:extLst>
              <a:ext uri="{FF2B5EF4-FFF2-40B4-BE49-F238E27FC236}">
                <a16:creationId xmlns:a16="http://schemas.microsoft.com/office/drawing/2014/main" id="{5CE0404D-110C-4E0B-9CC7-BF4F28456CC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331263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CD0877-0589-4018-AD9E-BC70BCF6A347}"/>
              </a:ext>
            </a:extLst>
          </p:cNvPr>
          <p:cNvSpPr>
            <a:spLocks noGrp="1"/>
          </p:cNvSpPr>
          <p:nvPr>
            <p:ph type="sldNum" sz="quarter" idx="12"/>
          </p:nvPr>
        </p:nvSpPr>
        <p:spPr/>
        <p:txBody>
          <a:bodyPr/>
          <a:lstStyle/>
          <a:p>
            <a:fld id="{84100034-673D-498F-A5BF-CC49900EDCB1}" type="slidenum">
              <a:rPr lang="en-US" smtClean="0"/>
              <a:t>8</a:t>
            </a:fld>
            <a:endParaRPr lang="en-US"/>
          </a:p>
        </p:txBody>
      </p:sp>
      <p:pic>
        <p:nvPicPr>
          <p:cNvPr id="6" name="Picture 5">
            <a:extLst>
              <a:ext uri="{FF2B5EF4-FFF2-40B4-BE49-F238E27FC236}">
                <a16:creationId xmlns:a16="http://schemas.microsoft.com/office/drawing/2014/main" id="{9C77371A-4561-4515-BF5A-37C2514DBF5F}"/>
              </a:ext>
            </a:extLst>
          </p:cNvPr>
          <p:cNvPicPr>
            <a:picLocks noChangeAspect="1"/>
          </p:cNvPicPr>
          <p:nvPr/>
        </p:nvPicPr>
        <p:blipFill rotWithShape="1">
          <a:blip r:embed="rId2"/>
          <a:srcRect t="9397" b="4254"/>
          <a:stretch/>
        </p:blipFill>
        <p:spPr>
          <a:xfrm>
            <a:off x="0" y="644434"/>
            <a:ext cx="12192000" cy="5921829"/>
          </a:xfrm>
          <a:prstGeom prst="rect">
            <a:avLst/>
          </a:prstGeom>
        </p:spPr>
      </p:pic>
      <p:sp>
        <p:nvSpPr>
          <p:cNvPr id="7" name="TextBox 6">
            <a:extLst>
              <a:ext uri="{FF2B5EF4-FFF2-40B4-BE49-F238E27FC236}">
                <a16:creationId xmlns:a16="http://schemas.microsoft.com/office/drawing/2014/main" id="{83570C7F-602D-4C01-BEDB-DC31001545A8}"/>
              </a:ext>
            </a:extLst>
          </p:cNvPr>
          <p:cNvSpPr txBox="1"/>
          <p:nvPr/>
        </p:nvSpPr>
        <p:spPr>
          <a:xfrm>
            <a:off x="0" y="-19020"/>
            <a:ext cx="12192000" cy="461665"/>
          </a:xfrm>
          <a:prstGeom prst="rect">
            <a:avLst/>
          </a:prstGeom>
          <a:noFill/>
        </p:spPr>
        <p:txBody>
          <a:bodyPr wrap="square">
            <a:spAutoFit/>
          </a:bodyPr>
          <a:lstStyle/>
          <a:p>
            <a:pPr algn="ctr"/>
            <a:r>
              <a:rPr lang="en-US" sz="2400" dirty="0">
                <a:solidFill>
                  <a:srgbClr val="0070C0"/>
                </a:solidFill>
                <a:latin typeface="Garamond" panose="02020404030301010803" pitchFamily="18" charset="0"/>
              </a:rPr>
              <a:t>https://davesredistricting.org</a:t>
            </a:r>
          </a:p>
        </p:txBody>
      </p:sp>
      <p:pic>
        <p:nvPicPr>
          <p:cNvPr id="8" name="Google Shape;24;p19">
            <a:extLst>
              <a:ext uri="{FF2B5EF4-FFF2-40B4-BE49-F238E27FC236}">
                <a16:creationId xmlns:a16="http://schemas.microsoft.com/office/drawing/2014/main" id="{06B283AB-A706-40C1-9190-6300E0FC3EA5}"/>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
        <p:nvSpPr>
          <p:cNvPr id="10" name="TextBox 9">
            <a:extLst>
              <a:ext uri="{FF2B5EF4-FFF2-40B4-BE49-F238E27FC236}">
                <a16:creationId xmlns:a16="http://schemas.microsoft.com/office/drawing/2014/main" id="{014C53DC-BE9B-4FC0-9A82-C8C805B5DD38}"/>
              </a:ext>
            </a:extLst>
          </p:cNvPr>
          <p:cNvSpPr txBox="1"/>
          <p:nvPr/>
        </p:nvSpPr>
        <p:spPr>
          <a:xfrm>
            <a:off x="1018902" y="2374241"/>
            <a:ext cx="3431177" cy="2462213"/>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Choose which labels you want to see on the geographic units in the map. NDC recommends including at least “Total Pop.”</a:t>
            </a:r>
          </a:p>
          <a:p>
            <a:endParaRPr lang="en-US" sz="1400" dirty="0">
              <a:latin typeface="Garamond" panose="02020404030301010803" pitchFamily="18" charset="0"/>
            </a:endParaRPr>
          </a:p>
          <a:p>
            <a:r>
              <a:rPr lang="en-US" sz="1400" dirty="0">
                <a:latin typeface="Garamond" panose="02020404030301010803" pitchFamily="18" charset="0"/>
              </a:rPr>
              <a:t>If you “shatter” a precinct to view the individual census blocks in it, the same labels will appear on the individual Census Blocks.</a:t>
            </a:r>
          </a:p>
          <a:p>
            <a:endParaRPr lang="en-US" sz="1400" dirty="0">
              <a:latin typeface="Garamond" panose="02020404030301010803" pitchFamily="18" charset="0"/>
            </a:endParaRPr>
          </a:p>
          <a:p>
            <a:r>
              <a:rPr lang="en-US" sz="1400" dirty="0">
                <a:latin typeface="Garamond" panose="02020404030301010803" pitchFamily="18" charset="0"/>
              </a:rPr>
              <a:t>With your overlays selected and label assigned, now you are ready to draw your map (see the next set of instructions).</a:t>
            </a:r>
          </a:p>
        </p:txBody>
      </p:sp>
    </p:spTree>
    <p:extLst>
      <p:ext uri="{BB962C8B-B14F-4D97-AF65-F5344CB8AC3E}">
        <p14:creationId xmlns:p14="http://schemas.microsoft.com/office/powerpoint/2010/main" val="378114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87BB7-E6F6-412C-B483-949D55A32B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57224"/>
            <a:ext cx="12192000" cy="5943601"/>
          </a:xfrm>
          <a:prstGeom prst="rect">
            <a:avLst/>
          </a:prstGeom>
        </p:spPr>
      </p:pic>
      <p:sp>
        <p:nvSpPr>
          <p:cNvPr id="6" name="TextBox 5">
            <a:extLst>
              <a:ext uri="{FF2B5EF4-FFF2-40B4-BE49-F238E27FC236}">
                <a16:creationId xmlns:a16="http://schemas.microsoft.com/office/drawing/2014/main" id="{F226B008-69C7-4F6B-A95D-4716C1D05F80}"/>
              </a:ext>
            </a:extLst>
          </p:cNvPr>
          <p:cNvSpPr txBox="1"/>
          <p:nvPr/>
        </p:nvSpPr>
        <p:spPr>
          <a:xfrm>
            <a:off x="2778034" y="1363767"/>
            <a:ext cx="2305050" cy="1169551"/>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Use the “hand” to move the screen around, the “paint brush” to select precincts or blocks, and the “eraser” to undo any assignments.</a:t>
            </a:r>
          </a:p>
        </p:txBody>
      </p:sp>
      <p:cxnSp>
        <p:nvCxnSpPr>
          <p:cNvPr id="7" name="Straight Arrow Connector 6">
            <a:extLst>
              <a:ext uri="{FF2B5EF4-FFF2-40B4-BE49-F238E27FC236}">
                <a16:creationId xmlns:a16="http://schemas.microsoft.com/office/drawing/2014/main" id="{C1C15B28-D80D-4088-A4E2-64BDA222C1BE}"/>
              </a:ext>
            </a:extLst>
          </p:cNvPr>
          <p:cNvCxnSpPr>
            <a:cxnSpLocks/>
          </p:cNvCxnSpPr>
          <p:nvPr/>
        </p:nvCxnSpPr>
        <p:spPr>
          <a:xfrm flipH="1" flipV="1">
            <a:off x="2020390" y="1254034"/>
            <a:ext cx="757644" cy="5225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701D53D-28AD-4FFB-945B-6E5959A228ED}"/>
              </a:ext>
            </a:extLst>
          </p:cNvPr>
          <p:cNvCxnSpPr>
            <a:cxnSpLocks/>
          </p:cNvCxnSpPr>
          <p:nvPr/>
        </p:nvCxnSpPr>
        <p:spPr>
          <a:xfrm flipH="1" flipV="1">
            <a:off x="1776550" y="1776549"/>
            <a:ext cx="622662" cy="11292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89C825-9C8C-4DF4-97DC-4C7C40D777C8}"/>
              </a:ext>
            </a:extLst>
          </p:cNvPr>
          <p:cNvSpPr txBox="1"/>
          <p:nvPr/>
        </p:nvSpPr>
        <p:spPr>
          <a:xfrm>
            <a:off x="2399212" y="2905780"/>
            <a:ext cx="1863636" cy="523220"/>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Zoom in and out using the + and – buttons.</a:t>
            </a:r>
          </a:p>
        </p:txBody>
      </p:sp>
      <p:cxnSp>
        <p:nvCxnSpPr>
          <p:cNvPr id="14" name="Straight Arrow Connector 13">
            <a:extLst>
              <a:ext uri="{FF2B5EF4-FFF2-40B4-BE49-F238E27FC236}">
                <a16:creationId xmlns:a16="http://schemas.microsoft.com/office/drawing/2014/main" id="{D1F58676-94FC-4646-B792-1EE8013F83D2}"/>
              </a:ext>
            </a:extLst>
          </p:cNvPr>
          <p:cNvCxnSpPr>
            <a:cxnSpLocks/>
          </p:cNvCxnSpPr>
          <p:nvPr/>
        </p:nvCxnSpPr>
        <p:spPr>
          <a:xfrm flipH="1" flipV="1">
            <a:off x="461555" y="2229394"/>
            <a:ext cx="1314995" cy="12880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74E12E1-DBD4-48C1-B586-5C441E1DE5AF}"/>
              </a:ext>
            </a:extLst>
          </p:cNvPr>
          <p:cNvSpPr txBox="1"/>
          <p:nvPr/>
        </p:nvSpPr>
        <p:spPr>
          <a:xfrm>
            <a:off x="1776550" y="3517480"/>
            <a:ext cx="2786742" cy="738664"/>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Click on the appropriate circle to choose which district to assign the next precinct or block you click.</a:t>
            </a:r>
          </a:p>
        </p:txBody>
      </p:sp>
      <p:cxnSp>
        <p:nvCxnSpPr>
          <p:cNvPr id="16" name="Straight Arrow Connector 15">
            <a:extLst>
              <a:ext uri="{FF2B5EF4-FFF2-40B4-BE49-F238E27FC236}">
                <a16:creationId xmlns:a16="http://schemas.microsoft.com/office/drawing/2014/main" id="{7AF9EFBC-C87F-478F-8BC1-7E7271EB6455}"/>
              </a:ext>
            </a:extLst>
          </p:cNvPr>
          <p:cNvCxnSpPr>
            <a:cxnSpLocks/>
          </p:cNvCxnSpPr>
          <p:nvPr/>
        </p:nvCxnSpPr>
        <p:spPr>
          <a:xfrm flipH="1" flipV="1">
            <a:off x="6653349" y="870858"/>
            <a:ext cx="455569" cy="3831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B49267-BCCE-4FA3-BC87-4E4E513B7E52}"/>
              </a:ext>
            </a:extLst>
          </p:cNvPr>
          <p:cNvSpPr txBox="1"/>
          <p:nvPr/>
        </p:nvSpPr>
        <p:spPr>
          <a:xfrm>
            <a:off x="6008916" y="1254034"/>
            <a:ext cx="2786742" cy="738664"/>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Click on the plan title to change the name and to enter a description of your plan (see the previous slide).</a:t>
            </a:r>
          </a:p>
        </p:txBody>
      </p:sp>
      <p:cxnSp>
        <p:nvCxnSpPr>
          <p:cNvPr id="20" name="Straight Arrow Connector 19">
            <a:extLst>
              <a:ext uri="{FF2B5EF4-FFF2-40B4-BE49-F238E27FC236}">
                <a16:creationId xmlns:a16="http://schemas.microsoft.com/office/drawing/2014/main" id="{4193A6FF-7260-4217-94BA-CFAB8FDFA72E}"/>
              </a:ext>
            </a:extLst>
          </p:cNvPr>
          <p:cNvCxnSpPr>
            <a:cxnSpLocks/>
          </p:cNvCxnSpPr>
          <p:nvPr/>
        </p:nvCxnSpPr>
        <p:spPr>
          <a:xfrm flipV="1">
            <a:off x="9421045" y="2290354"/>
            <a:ext cx="1686739" cy="8577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3403EE2-B4C6-4ED8-AE24-4A572EAE01D6}"/>
              </a:ext>
            </a:extLst>
          </p:cNvPr>
          <p:cNvSpPr txBox="1"/>
          <p:nvPr/>
        </p:nvSpPr>
        <p:spPr>
          <a:xfrm>
            <a:off x="8321042" y="3148148"/>
            <a:ext cx="2786742" cy="1384995"/>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As you draw your map, details of the precinct or census block you click on will appear here. (To see the data for the district you are currently drawing, see the “District Details” option on the left side of the screen.)</a:t>
            </a:r>
          </a:p>
        </p:txBody>
      </p:sp>
      <p:cxnSp>
        <p:nvCxnSpPr>
          <p:cNvPr id="26" name="Straight Arrow Connector 25">
            <a:extLst>
              <a:ext uri="{FF2B5EF4-FFF2-40B4-BE49-F238E27FC236}">
                <a16:creationId xmlns:a16="http://schemas.microsoft.com/office/drawing/2014/main" id="{84D25736-70B0-4A2D-88D0-BAD111304A4A}"/>
              </a:ext>
            </a:extLst>
          </p:cNvPr>
          <p:cNvCxnSpPr>
            <a:cxnSpLocks/>
          </p:cNvCxnSpPr>
          <p:nvPr/>
        </p:nvCxnSpPr>
        <p:spPr>
          <a:xfrm flipH="1" flipV="1">
            <a:off x="365760" y="2734491"/>
            <a:ext cx="178528" cy="15428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E7432BD-A5ED-4539-83FD-700A514E5187}"/>
              </a:ext>
            </a:extLst>
          </p:cNvPr>
          <p:cNvSpPr txBox="1"/>
          <p:nvPr/>
        </p:nvSpPr>
        <p:spPr>
          <a:xfrm>
            <a:off x="544287" y="4277379"/>
            <a:ext cx="2786742" cy="738664"/>
          </a:xfrm>
          <a:prstGeom prst="rect">
            <a:avLst/>
          </a:prstGeom>
          <a:solidFill>
            <a:srgbClr val="CCECFF">
              <a:alpha val="50196"/>
            </a:srgbClr>
          </a:solidFill>
        </p:spPr>
        <p:txBody>
          <a:bodyPr wrap="square" rtlCol="0">
            <a:spAutoFit/>
          </a:bodyPr>
          <a:lstStyle/>
          <a:p>
            <a:r>
              <a:rPr lang="en-US" sz="1400" dirty="0">
                <a:latin typeface="Garamond" panose="02020404030301010803" pitchFamily="18" charset="0"/>
              </a:rPr>
              <a:t>Click “District Details” to see running totals for the district as you create it (see the next slide).</a:t>
            </a:r>
          </a:p>
        </p:txBody>
      </p:sp>
      <p:sp>
        <p:nvSpPr>
          <p:cNvPr id="29" name="TextBox 28">
            <a:extLst>
              <a:ext uri="{FF2B5EF4-FFF2-40B4-BE49-F238E27FC236}">
                <a16:creationId xmlns:a16="http://schemas.microsoft.com/office/drawing/2014/main" id="{EECD47B6-F40D-431A-B4EA-325839EDF996}"/>
              </a:ext>
            </a:extLst>
          </p:cNvPr>
          <p:cNvSpPr txBox="1"/>
          <p:nvPr/>
        </p:nvSpPr>
        <p:spPr>
          <a:xfrm>
            <a:off x="-1" y="0"/>
            <a:ext cx="12191999" cy="461665"/>
          </a:xfrm>
          <a:prstGeom prst="rect">
            <a:avLst/>
          </a:prstGeom>
          <a:noFill/>
        </p:spPr>
        <p:txBody>
          <a:bodyPr wrap="square" rtlCol="0">
            <a:spAutoFit/>
          </a:bodyPr>
          <a:lstStyle/>
          <a:p>
            <a:pPr algn="ctr"/>
            <a:r>
              <a:rPr lang="en-US" sz="2400" b="1" dirty="0">
                <a:solidFill>
                  <a:srgbClr val="0070C0"/>
                </a:solidFill>
                <a:latin typeface="Garamond" panose="02020404030301010803" pitchFamily="18" charset="0"/>
              </a:rPr>
              <a:t>NDC’s guide to Dave’s Redistricting App main screen</a:t>
            </a:r>
          </a:p>
        </p:txBody>
      </p:sp>
      <p:sp>
        <p:nvSpPr>
          <p:cNvPr id="30" name="Slide Number Placeholder 29">
            <a:extLst>
              <a:ext uri="{FF2B5EF4-FFF2-40B4-BE49-F238E27FC236}">
                <a16:creationId xmlns:a16="http://schemas.microsoft.com/office/drawing/2014/main" id="{BEE547B5-4F8C-4646-ABE5-EE40BFE04AF8}"/>
              </a:ext>
            </a:extLst>
          </p:cNvPr>
          <p:cNvSpPr>
            <a:spLocks noGrp="1"/>
          </p:cNvSpPr>
          <p:nvPr>
            <p:ph type="sldNum" sz="quarter" idx="12"/>
          </p:nvPr>
        </p:nvSpPr>
        <p:spPr/>
        <p:txBody>
          <a:bodyPr/>
          <a:lstStyle/>
          <a:p>
            <a:fld id="{84100034-673D-498F-A5BF-CC49900EDCB1}" type="slidenum">
              <a:rPr lang="en-US" smtClean="0"/>
              <a:t>9</a:t>
            </a:fld>
            <a:endParaRPr lang="en-US"/>
          </a:p>
        </p:txBody>
      </p:sp>
      <p:pic>
        <p:nvPicPr>
          <p:cNvPr id="31" name="Google Shape;24;p19">
            <a:extLst>
              <a:ext uri="{FF2B5EF4-FFF2-40B4-BE49-F238E27FC236}">
                <a16:creationId xmlns:a16="http://schemas.microsoft.com/office/drawing/2014/main" id="{276487E8-F1B1-459C-944A-371C2D7DF16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81" y="0"/>
            <a:ext cx="1126833" cy="635726"/>
          </a:xfrm>
          <a:prstGeom prst="rect">
            <a:avLst/>
          </a:prstGeom>
          <a:noFill/>
          <a:ln>
            <a:noFill/>
          </a:ln>
        </p:spPr>
      </p:pic>
    </p:spTree>
    <p:extLst>
      <p:ext uri="{BB962C8B-B14F-4D97-AF65-F5344CB8AC3E}">
        <p14:creationId xmlns:p14="http://schemas.microsoft.com/office/powerpoint/2010/main" val="3525389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737</Words>
  <Application>Microsoft Office PowerPoint</Application>
  <PresentationFormat>Widescreen</PresentationFormat>
  <Paragraphs>72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Garamond</vt:lpstr>
      <vt:lpstr>Office Theme</vt:lpstr>
      <vt:lpstr>Dave’s Redistricting App Quick Start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Johnson</dc:creator>
  <cp:lastModifiedBy>Justin Levitt</cp:lastModifiedBy>
  <cp:revision>10</cp:revision>
  <cp:lastPrinted>2021-10-24T18:26:57Z</cp:lastPrinted>
  <dcterms:created xsi:type="dcterms:W3CDTF">2021-10-24T17:06:20Z</dcterms:created>
  <dcterms:modified xsi:type="dcterms:W3CDTF">2021-11-03T11:18:46Z</dcterms:modified>
</cp:coreProperties>
</file>