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3" r:id="rId3"/>
    <p:sldId id="274" r:id="rId4"/>
    <p:sldId id="258" r:id="rId5"/>
    <p:sldId id="285" r:id="rId6"/>
    <p:sldId id="282" r:id="rId7"/>
    <p:sldId id="281" r:id="rId8"/>
    <p:sldId id="283" r:id="rId9"/>
    <p:sldId id="284" r:id="rId10"/>
    <p:sldId id="275" r:id="rId11"/>
    <p:sldId id="260" r:id="rId12"/>
    <p:sldId id="261" r:id="rId13"/>
    <p:sldId id="277" r:id="rId14"/>
    <p:sldId id="262" r:id="rId15"/>
    <p:sldId id="279" r:id="rId16"/>
    <p:sldId id="269" r:id="rId17"/>
    <p:sldId id="271" r:id="rId18"/>
    <p:sldId id="264" r:id="rId19"/>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69"/>
    <a:srgbClr val="86687A"/>
    <a:srgbClr val="A95E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580" autoAdjust="0"/>
  </p:normalViewPr>
  <p:slideViewPr>
    <p:cSldViewPr snapToGrid="0">
      <p:cViewPr varScale="1">
        <p:scale>
          <a:sx n="91" d="100"/>
          <a:sy n="91" d="100"/>
        </p:scale>
        <p:origin x="84" y="180"/>
      </p:cViewPr>
      <p:guideLst/>
    </p:cSldViewPr>
  </p:slideViewPr>
  <p:outlineViewPr>
    <p:cViewPr>
      <p:scale>
        <a:sx n="100" d="100"/>
        <a:sy n="100" d="100"/>
      </p:scale>
      <p:origin x="0" y="-9559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200" d="100"/>
          <a:sy n="200" d="100"/>
        </p:scale>
        <p:origin x="-192" y="-17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2771"/>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970939" y="1"/>
            <a:ext cx="3037840" cy="462771"/>
          </a:xfrm>
          <a:prstGeom prst="rect">
            <a:avLst/>
          </a:prstGeom>
        </p:spPr>
        <p:txBody>
          <a:bodyPr vert="horz" lIns="92302" tIns="46151" rIns="92302" bIns="46151" rtlCol="0"/>
          <a:lstStyle>
            <a:lvl1pPr algn="r">
              <a:defRPr sz="1200"/>
            </a:lvl1pPr>
          </a:lstStyle>
          <a:p>
            <a:fld id="{02B0B8B2-EC4B-45F3-B9C0-11E14DC1B917}" type="datetimeFigureOut">
              <a:rPr lang="en-US" smtClean="0"/>
              <a:t>11/14/2017</a:t>
            </a:fld>
            <a:endParaRPr lang="en-US"/>
          </a:p>
        </p:txBody>
      </p:sp>
      <p:sp>
        <p:nvSpPr>
          <p:cNvPr id="4" name="Slide Image Placeholder 3"/>
          <p:cNvSpPr>
            <a:spLocks noGrp="1" noRot="1" noChangeAspect="1"/>
          </p:cNvSpPr>
          <p:nvPr>
            <p:ph type="sldImg" idx="2"/>
          </p:nvPr>
        </p:nvSpPr>
        <p:spPr>
          <a:xfrm>
            <a:off x="736600" y="1152525"/>
            <a:ext cx="5537200" cy="3114675"/>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701040" y="4438750"/>
            <a:ext cx="5608320" cy="3631704"/>
          </a:xfrm>
          <a:prstGeom prst="rect">
            <a:avLst/>
          </a:prstGeom>
        </p:spPr>
        <p:txBody>
          <a:bodyPr vert="horz" lIns="92302" tIns="46151" rIns="92302" bIns="461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60607"/>
            <a:ext cx="3037840" cy="46277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60607"/>
            <a:ext cx="3037840" cy="462770"/>
          </a:xfrm>
          <a:prstGeom prst="rect">
            <a:avLst/>
          </a:prstGeom>
        </p:spPr>
        <p:txBody>
          <a:bodyPr vert="horz" lIns="92302" tIns="46151" rIns="92302" bIns="46151" rtlCol="0" anchor="b"/>
          <a:lstStyle>
            <a:lvl1pPr algn="r">
              <a:defRPr sz="1200"/>
            </a:lvl1pPr>
          </a:lstStyle>
          <a:p>
            <a:fld id="{5D2B4B31-774E-4313-B4C1-5D108E080D33}" type="slidenum">
              <a:rPr lang="en-US" smtClean="0"/>
              <a:t>‹#›</a:t>
            </a:fld>
            <a:endParaRPr lang="en-US"/>
          </a:p>
        </p:txBody>
      </p:sp>
    </p:spTree>
    <p:extLst>
      <p:ext uri="{BB962C8B-B14F-4D97-AF65-F5344CB8AC3E}">
        <p14:creationId xmlns:p14="http://schemas.microsoft.com/office/powerpoint/2010/main" val="343623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Mr. Mayor and City Council</a:t>
            </a:r>
          </a:p>
          <a:p>
            <a:br>
              <a:rPr lang="en-US" dirty="0"/>
            </a:br>
            <a:r>
              <a:rPr lang="en-US" dirty="0"/>
              <a:t>My team has been analyzing the alignments proposed by the CHSRA and has explored additional alignments as possible alternatives.</a:t>
            </a:r>
          </a:p>
          <a:p>
            <a:endParaRPr lang="en-US" dirty="0"/>
          </a:p>
          <a:p>
            <a:r>
              <a:rPr lang="en-US" dirty="0"/>
              <a:t>Over the next several minutes I will be outlining the work performed, comments by the CHSRA on the Morgan Hill proposed alternatives, and conclusions reached as part of the study.</a:t>
            </a:r>
          </a:p>
          <a:p>
            <a:r>
              <a:rPr lang="en-US" dirty="0"/>
              <a:t>The presentation will start with an overview of what the CHSRA is currently studying in the vicinity of Morgan Hill.  I will go over the attributes and some of the impacts associated with those alternatives</a:t>
            </a:r>
          </a:p>
          <a:p>
            <a:endParaRPr lang="en-US" dirty="0"/>
          </a:p>
          <a:p>
            <a:r>
              <a:rPr lang="en-US" dirty="0"/>
              <a:t>After that, I will be going over the three alignments studied as a potential alternatives to what the CHSRA has proposed.  I will go over the pros and cons of each alternative.</a:t>
            </a:r>
          </a:p>
          <a:p>
            <a:endParaRPr lang="en-US" dirty="0"/>
          </a:p>
          <a:p>
            <a:r>
              <a:rPr lang="en-US" dirty="0"/>
              <a:t>Finally, I will provide conclusions from the study.</a:t>
            </a:r>
          </a:p>
        </p:txBody>
      </p:sp>
      <p:sp>
        <p:nvSpPr>
          <p:cNvPr id="4" name="Slide Number Placeholder 3"/>
          <p:cNvSpPr>
            <a:spLocks noGrp="1"/>
          </p:cNvSpPr>
          <p:nvPr>
            <p:ph type="sldNum" sz="quarter" idx="10"/>
          </p:nvPr>
        </p:nvSpPr>
        <p:spPr/>
        <p:txBody>
          <a:bodyPr/>
          <a:lstStyle/>
          <a:p>
            <a:fld id="{5D2B4B31-774E-4313-B4C1-5D108E080D33}" type="slidenum">
              <a:rPr lang="en-US" smtClean="0"/>
              <a:t>1</a:t>
            </a:fld>
            <a:endParaRPr lang="en-US"/>
          </a:p>
        </p:txBody>
      </p:sp>
    </p:spTree>
    <p:extLst>
      <p:ext uri="{BB962C8B-B14F-4D97-AF65-F5344CB8AC3E}">
        <p14:creationId xmlns:p14="http://schemas.microsoft.com/office/powerpoint/2010/main" val="161997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CHSRA has provided a draft memo that states the trench alternative is not appropriate for this application.  </a:t>
            </a:r>
          </a:p>
          <a:p>
            <a:endParaRPr lang="en-US" dirty="0"/>
          </a:p>
          <a:p>
            <a:r>
              <a:rPr lang="en-US" dirty="0"/>
              <a:t>The top diagram is a traditional trench structure used in the Alameda Corridor and other locations.  </a:t>
            </a:r>
          </a:p>
          <a:p>
            <a:endParaRPr lang="en-US" dirty="0"/>
          </a:p>
          <a:p>
            <a:r>
              <a:rPr lang="en-US" dirty="0"/>
              <a:t>This structure uses cast in drilled holes construction with secant piles.  Struts are used along the top of the trench for seismic stability.  </a:t>
            </a:r>
          </a:p>
          <a:p>
            <a:endParaRPr lang="en-US" dirty="0"/>
          </a:p>
          <a:p>
            <a:r>
              <a:rPr lang="en-US" dirty="0"/>
              <a:t>This type of structure allows construction with minimal outside impacts by constructing within the footprint.  Also, this structure is relatively inexpensive at roughly $80M per mile.</a:t>
            </a:r>
          </a:p>
          <a:p>
            <a:endParaRPr lang="en-US" dirty="0"/>
          </a:p>
          <a:p>
            <a:r>
              <a:rPr lang="en-US" dirty="0"/>
              <a:t>The bottom diagram is what the CHSRA is requiring for a trench.  They require the trench to be completely waterproof therefore secant pile construction is not preferred.  There trench creates a larger construction footprint due to over excavation and shoring.  In addition, the high water table at Morgan Hill will require additional cast in drilled hole piles to reduce uplift of the structure.  The construction cost associated with this structure is approximately $320M per mile.</a:t>
            </a:r>
          </a:p>
        </p:txBody>
      </p:sp>
      <p:sp>
        <p:nvSpPr>
          <p:cNvPr id="4" name="Slide Number Placeholder 3"/>
          <p:cNvSpPr>
            <a:spLocks noGrp="1"/>
          </p:cNvSpPr>
          <p:nvPr>
            <p:ph type="sldNum" sz="quarter" idx="10"/>
          </p:nvPr>
        </p:nvSpPr>
        <p:spPr/>
        <p:txBody>
          <a:bodyPr/>
          <a:lstStyle/>
          <a:p>
            <a:fld id="{5D2B4B31-774E-4313-B4C1-5D108E080D33}" type="slidenum">
              <a:rPr lang="en-US" smtClean="0"/>
              <a:t>14</a:t>
            </a:fld>
            <a:endParaRPr lang="en-US"/>
          </a:p>
        </p:txBody>
      </p:sp>
    </p:spTree>
    <p:extLst>
      <p:ext uri="{BB962C8B-B14F-4D97-AF65-F5344CB8AC3E}">
        <p14:creationId xmlns:p14="http://schemas.microsoft.com/office/powerpoint/2010/main" val="107629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B4B31-774E-4313-B4C1-5D108E080D33}" type="slidenum">
              <a:rPr lang="en-US" smtClean="0"/>
              <a:t>15</a:t>
            </a:fld>
            <a:endParaRPr lang="en-US"/>
          </a:p>
        </p:txBody>
      </p:sp>
    </p:spTree>
    <p:extLst>
      <p:ext uri="{BB962C8B-B14F-4D97-AF65-F5344CB8AC3E}">
        <p14:creationId xmlns:p14="http://schemas.microsoft.com/office/powerpoint/2010/main" val="93428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complex structure that would include saddle bent structures as well as structure within the median and along the east side of US-101.</a:t>
            </a:r>
          </a:p>
          <a:p>
            <a:endParaRPr lang="en-US" dirty="0"/>
          </a:p>
          <a:p>
            <a:r>
              <a:rPr lang="en-US" dirty="0"/>
              <a:t>The study utilized a design speed of 250 mph but it can be reduced to what is used by the CHSRA of 150 mph.  This may reduce some of the complex structure.  </a:t>
            </a:r>
          </a:p>
          <a:p>
            <a:endParaRPr lang="en-US" dirty="0"/>
          </a:p>
          <a:p>
            <a:r>
              <a:rPr lang="en-US" dirty="0"/>
              <a:t>This viaduct cannot continue within the median south of Morgan Hill due to impacts related to San Martin Airport.  </a:t>
            </a:r>
          </a:p>
          <a:p>
            <a:endParaRPr lang="en-US" dirty="0"/>
          </a:p>
          <a:p>
            <a:r>
              <a:rPr lang="en-US" dirty="0"/>
              <a:t>The alternative is not compatible with a variant of the US-101 </a:t>
            </a:r>
            <a:r>
              <a:rPr lang="en-US" dirty="0" err="1"/>
              <a:t>Expresslane</a:t>
            </a:r>
            <a:r>
              <a:rPr lang="en-US" dirty="0"/>
              <a:t> Project.</a:t>
            </a:r>
          </a:p>
          <a:p>
            <a:endParaRPr lang="en-US" dirty="0"/>
          </a:p>
          <a:p>
            <a:r>
              <a:rPr lang="en-US" dirty="0"/>
              <a:t>This structure would be significantly more costly than the viaduct proposed by the CHSRA due to the complex structures.  </a:t>
            </a:r>
          </a:p>
        </p:txBody>
      </p:sp>
      <p:sp>
        <p:nvSpPr>
          <p:cNvPr id="4" name="Slide Number Placeholder 3"/>
          <p:cNvSpPr>
            <a:spLocks noGrp="1"/>
          </p:cNvSpPr>
          <p:nvPr>
            <p:ph type="sldNum" sz="quarter" idx="10"/>
          </p:nvPr>
        </p:nvSpPr>
        <p:spPr/>
        <p:txBody>
          <a:bodyPr/>
          <a:lstStyle/>
          <a:p>
            <a:fld id="{5D2B4B31-774E-4313-B4C1-5D108E080D33}" type="slidenum">
              <a:rPr lang="en-US" smtClean="0"/>
              <a:t>16</a:t>
            </a:fld>
            <a:endParaRPr lang="en-US"/>
          </a:p>
        </p:txBody>
      </p:sp>
    </p:spTree>
    <p:extLst>
      <p:ext uri="{BB962C8B-B14F-4D97-AF65-F5344CB8AC3E}">
        <p14:creationId xmlns:p14="http://schemas.microsoft.com/office/powerpoint/2010/main" val="173085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conclusions were reached as part of the Morgan Hill study.</a:t>
            </a:r>
          </a:p>
          <a:p>
            <a:endParaRPr lang="en-US" dirty="0"/>
          </a:p>
          <a:p>
            <a:r>
              <a:rPr lang="en-US" dirty="0"/>
              <a:t>A viaduct alternative located within the median of US-101 is not practical for further study.  While it is constructible, it is not compatible with a variant of the US-101 </a:t>
            </a:r>
            <a:r>
              <a:rPr lang="en-US" dirty="0" err="1"/>
              <a:t>Expresslane</a:t>
            </a:r>
            <a:r>
              <a:rPr lang="en-US" dirty="0"/>
              <a:t> Project.  In addition, it is not compatible with the design speed necessary to maintain the CHSRA statutorily required travel times.   In addition, the alternative will be more costly than the viaduct proposed by the CHSRA due to the need for complex structures. </a:t>
            </a:r>
          </a:p>
          <a:p>
            <a:endParaRPr lang="en-US" dirty="0"/>
          </a:p>
          <a:p>
            <a:r>
              <a:rPr lang="en-US" dirty="0"/>
              <a:t>A traditional trench structure would be advantageous, however, the CHSRA required structure will be more costly, have additional right-of-way and construction impacts.  The cost of the CHSRA required structure is twice that of the viaduct option.  </a:t>
            </a:r>
          </a:p>
          <a:p>
            <a:endParaRPr lang="en-US" dirty="0"/>
          </a:p>
          <a:p>
            <a:r>
              <a:rPr lang="en-US" dirty="0"/>
              <a:t>The east US-101 alternative is advantageous from a right-of-way standpoint.  However, the complex structures associated with this option add significant costs.  In addition, this is not compatible with a variant of the US-101 </a:t>
            </a:r>
            <a:r>
              <a:rPr lang="en-US" dirty="0" err="1"/>
              <a:t>Expresslane</a:t>
            </a:r>
            <a:r>
              <a:rPr lang="en-US" dirty="0"/>
              <a:t> Project due to the need to put bents into the median of the freeway.     </a:t>
            </a:r>
          </a:p>
        </p:txBody>
      </p:sp>
      <p:sp>
        <p:nvSpPr>
          <p:cNvPr id="4" name="Slide Number Placeholder 3"/>
          <p:cNvSpPr>
            <a:spLocks noGrp="1"/>
          </p:cNvSpPr>
          <p:nvPr>
            <p:ph type="sldNum" sz="quarter" idx="10"/>
          </p:nvPr>
        </p:nvSpPr>
        <p:spPr/>
        <p:txBody>
          <a:bodyPr/>
          <a:lstStyle/>
          <a:p>
            <a:fld id="{5D2B4B31-774E-4313-B4C1-5D108E080D33}" type="slidenum">
              <a:rPr lang="en-US" smtClean="0"/>
              <a:t>17</a:t>
            </a:fld>
            <a:endParaRPr lang="en-US"/>
          </a:p>
        </p:txBody>
      </p:sp>
    </p:spTree>
    <p:extLst>
      <p:ext uri="{BB962C8B-B14F-4D97-AF65-F5344CB8AC3E}">
        <p14:creationId xmlns:p14="http://schemas.microsoft.com/office/powerpoint/2010/main" val="311416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B4B31-774E-4313-B4C1-5D108E080D33}" type="slidenum">
              <a:rPr lang="en-US" smtClean="0"/>
              <a:t>18</a:t>
            </a:fld>
            <a:endParaRPr lang="en-US"/>
          </a:p>
        </p:txBody>
      </p:sp>
    </p:spTree>
    <p:extLst>
      <p:ext uri="{BB962C8B-B14F-4D97-AF65-F5344CB8AC3E}">
        <p14:creationId xmlns:p14="http://schemas.microsoft.com/office/powerpoint/2010/main" val="198248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B4B31-774E-4313-B4C1-5D108E080D33}" type="slidenum">
              <a:rPr lang="en-US" smtClean="0"/>
              <a:t>2</a:t>
            </a:fld>
            <a:endParaRPr lang="en-US"/>
          </a:p>
        </p:txBody>
      </p:sp>
    </p:spTree>
    <p:extLst>
      <p:ext uri="{BB962C8B-B14F-4D97-AF65-F5344CB8AC3E}">
        <p14:creationId xmlns:p14="http://schemas.microsoft.com/office/powerpoint/2010/main" val="381814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B4B31-774E-4313-B4C1-5D108E080D33}" type="slidenum">
              <a:rPr lang="en-US" smtClean="0"/>
              <a:t>3</a:t>
            </a:fld>
            <a:endParaRPr lang="en-US"/>
          </a:p>
        </p:txBody>
      </p:sp>
    </p:spTree>
    <p:extLst>
      <p:ext uri="{BB962C8B-B14F-4D97-AF65-F5344CB8AC3E}">
        <p14:creationId xmlns:p14="http://schemas.microsoft.com/office/powerpoint/2010/main" val="143630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CHSRA proposed viaduct would be 50-60 feet high along the west side of US-101.</a:t>
            </a:r>
          </a:p>
          <a:p>
            <a:r>
              <a:rPr lang="en-US" dirty="0"/>
              <a:t>The alignment is elevated to pass over the existing interchanges with US-101.</a:t>
            </a:r>
          </a:p>
          <a:p>
            <a:endParaRPr lang="en-US" dirty="0"/>
          </a:p>
          <a:p>
            <a:r>
              <a:rPr lang="en-US" dirty="0"/>
              <a:t>This alternative impacts residences along the highway.  In addition, the height of the structure creates significant visual impacts in the neighborhoods.  In addition the alignment will create noise and vibration impacts that will be mitigated as part of the environmental work.</a:t>
            </a:r>
          </a:p>
          <a:p>
            <a:endParaRPr lang="en-US" dirty="0"/>
          </a:p>
          <a:p>
            <a:r>
              <a:rPr lang="en-US" dirty="0"/>
              <a:t>In addition, the construction of the viaduct will create significant impacts.</a:t>
            </a:r>
          </a:p>
        </p:txBody>
      </p:sp>
      <p:sp>
        <p:nvSpPr>
          <p:cNvPr id="4" name="Slide Number Placeholder 3"/>
          <p:cNvSpPr>
            <a:spLocks noGrp="1"/>
          </p:cNvSpPr>
          <p:nvPr>
            <p:ph type="sldNum" sz="quarter" idx="10"/>
          </p:nvPr>
        </p:nvSpPr>
        <p:spPr/>
        <p:txBody>
          <a:bodyPr/>
          <a:lstStyle/>
          <a:p>
            <a:fld id="{5D2B4B31-774E-4313-B4C1-5D108E080D33}" type="slidenum">
              <a:rPr lang="en-US" smtClean="0"/>
              <a:t>4</a:t>
            </a:fld>
            <a:endParaRPr lang="en-US"/>
          </a:p>
        </p:txBody>
      </p:sp>
    </p:spTree>
    <p:extLst>
      <p:ext uri="{BB962C8B-B14F-4D97-AF65-F5344CB8AC3E}">
        <p14:creationId xmlns:p14="http://schemas.microsoft.com/office/powerpoint/2010/main" val="265483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CHSRA proposed viaduct would be 50-60 feet high along the west side of US-101.</a:t>
            </a:r>
          </a:p>
          <a:p>
            <a:r>
              <a:rPr lang="en-US" dirty="0"/>
              <a:t>The alignment is elevated to pass over the existing interchanges with US-101.</a:t>
            </a:r>
          </a:p>
          <a:p>
            <a:endParaRPr lang="en-US" dirty="0"/>
          </a:p>
          <a:p>
            <a:r>
              <a:rPr lang="en-US" dirty="0"/>
              <a:t>This alternative impacts residences along the highway.  In addition, the height of the structure creates significant visual impacts in the neighborhoods.  In addition the alignment will create noise and vibration impacts that will be mitigated as part of the environmental work.</a:t>
            </a:r>
          </a:p>
          <a:p>
            <a:endParaRPr lang="en-US" dirty="0"/>
          </a:p>
          <a:p>
            <a:r>
              <a:rPr lang="en-US" dirty="0"/>
              <a:t>In addition, the construction of the viaduct will create significant impacts.</a:t>
            </a:r>
          </a:p>
        </p:txBody>
      </p:sp>
      <p:sp>
        <p:nvSpPr>
          <p:cNvPr id="4" name="Slide Number Placeholder 3"/>
          <p:cNvSpPr>
            <a:spLocks noGrp="1"/>
          </p:cNvSpPr>
          <p:nvPr>
            <p:ph type="sldNum" sz="quarter" idx="10"/>
          </p:nvPr>
        </p:nvSpPr>
        <p:spPr/>
        <p:txBody>
          <a:bodyPr/>
          <a:lstStyle/>
          <a:p>
            <a:fld id="{5D2B4B31-774E-4313-B4C1-5D108E080D33}" type="slidenum">
              <a:rPr lang="en-US" smtClean="0"/>
              <a:t>6</a:t>
            </a:fld>
            <a:endParaRPr lang="en-US"/>
          </a:p>
        </p:txBody>
      </p:sp>
    </p:spTree>
    <p:extLst>
      <p:ext uri="{BB962C8B-B14F-4D97-AF65-F5344CB8AC3E}">
        <p14:creationId xmlns:p14="http://schemas.microsoft.com/office/powerpoint/2010/main" val="268609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B4B31-774E-4313-B4C1-5D108E080D33}" type="slidenum">
              <a:rPr lang="en-US" smtClean="0"/>
              <a:t>10</a:t>
            </a:fld>
            <a:endParaRPr lang="en-US"/>
          </a:p>
        </p:txBody>
      </p:sp>
    </p:spTree>
    <p:extLst>
      <p:ext uri="{BB962C8B-B14F-4D97-AF65-F5344CB8AC3E}">
        <p14:creationId xmlns:p14="http://schemas.microsoft.com/office/powerpoint/2010/main" val="85132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of the Morgan Hill studied alternatives is a viaduct down the median of US-101.  The top photo shows what such a structure would look like although the CHSRA structure would have higher sound walls on top of the structure than shown in the photo.</a:t>
            </a:r>
          </a:p>
          <a:p>
            <a:endParaRPr lang="en-US" dirty="0"/>
          </a:p>
          <a:p>
            <a:r>
              <a:rPr lang="en-US" dirty="0"/>
              <a:t>The alignment cannot be located within the median south of Morgan Hill since it would impact the Runway Protection Zone for San Martin Airport.</a:t>
            </a:r>
          </a:p>
          <a:p>
            <a:pPr defTabSz="923018"/>
            <a:endParaRPr lang="en-US" dirty="0"/>
          </a:p>
          <a:p>
            <a:pPr defTabSz="923018"/>
            <a:r>
              <a:rPr lang="en-US" dirty="0"/>
              <a:t>The design speed that can be achieved with this alternative is only 100 mph.  This is a significant issue.  The high-speed rail is statutorily required to travel between Los Angeles and San Francisco in 2 hours and 40 minutes.  The reduced speed due to this alignment is an issue with the CHSRA since it will significantly impact these travel times.</a:t>
            </a:r>
          </a:p>
          <a:p>
            <a:pPr defTabSz="923018"/>
            <a:endParaRPr lang="en-US" dirty="0"/>
          </a:p>
          <a:p>
            <a:pPr defTabSz="923018"/>
            <a:r>
              <a:rPr lang="en-US" dirty="0"/>
              <a:t>The alternative carries with it complex structures, such as straddle bents, at it enters and exits the US-101 median.  The bottom photo shows a straddle bent structure.</a:t>
            </a:r>
          </a:p>
          <a:p>
            <a:pPr defTabSz="923018"/>
            <a:endParaRPr lang="en-US" dirty="0"/>
          </a:p>
          <a:p>
            <a:pPr defTabSz="923018"/>
            <a:r>
              <a:rPr lang="en-US" dirty="0"/>
              <a:t>Caltrans has prepared a Project Study Report on the US-101 </a:t>
            </a:r>
            <a:r>
              <a:rPr lang="en-US" dirty="0" err="1"/>
              <a:t>Expresslane</a:t>
            </a:r>
            <a:r>
              <a:rPr lang="en-US" dirty="0"/>
              <a:t> Project.  This alignment is not compatible with a variant of this proposed project.   </a:t>
            </a:r>
          </a:p>
          <a:p>
            <a:endParaRPr lang="en-US" dirty="0"/>
          </a:p>
        </p:txBody>
      </p:sp>
      <p:sp>
        <p:nvSpPr>
          <p:cNvPr id="4" name="Slide Number Placeholder 3"/>
          <p:cNvSpPr>
            <a:spLocks noGrp="1"/>
          </p:cNvSpPr>
          <p:nvPr>
            <p:ph type="sldNum" sz="quarter" idx="10"/>
          </p:nvPr>
        </p:nvSpPr>
        <p:spPr/>
        <p:txBody>
          <a:bodyPr/>
          <a:lstStyle/>
          <a:p>
            <a:fld id="{5D2B4B31-774E-4313-B4C1-5D108E080D33}" type="slidenum">
              <a:rPr lang="en-US" smtClean="0"/>
              <a:t>11</a:t>
            </a:fld>
            <a:endParaRPr lang="en-US"/>
          </a:p>
        </p:txBody>
      </p:sp>
    </p:spTree>
    <p:extLst>
      <p:ext uri="{BB962C8B-B14F-4D97-AF65-F5344CB8AC3E}">
        <p14:creationId xmlns:p14="http://schemas.microsoft.com/office/powerpoint/2010/main" val="336775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alternative studied by the City is a trench located in the same footprint of the CHSRA proposed viaduct along the west side of US-101.   </a:t>
            </a:r>
          </a:p>
          <a:p>
            <a:endParaRPr lang="en-US" dirty="0"/>
          </a:p>
          <a:p>
            <a:r>
              <a:rPr lang="en-US" dirty="0"/>
              <a:t>With traditional trench structure, such as that used in the Alameda Corridor project, this alternative offers reduced costs as well as construction impacts.  </a:t>
            </a:r>
          </a:p>
          <a:p>
            <a:endParaRPr lang="en-US" dirty="0"/>
          </a:p>
          <a:p>
            <a:r>
              <a:rPr lang="en-US" dirty="0"/>
              <a:t>In addition, the trench option significantly reduces visual impacts and is more accessible.  </a:t>
            </a:r>
          </a:p>
          <a:p>
            <a:endParaRPr lang="en-US" dirty="0"/>
          </a:p>
          <a:p>
            <a:r>
              <a:rPr lang="en-US" dirty="0"/>
              <a:t>The photos shown are of the Alameda Corridor trench.  This trench is 10 miles lone built in the urban environment of Los Angeles.  </a:t>
            </a:r>
          </a:p>
        </p:txBody>
      </p:sp>
      <p:sp>
        <p:nvSpPr>
          <p:cNvPr id="4" name="Slide Number Placeholder 3"/>
          <p:cNvSpPr>
            <a:spLocks noGrp="1"/>
          </p:cNvSpPr>
          <p:nvPr>
            <p:ph type="sldNum" sz="quarter" idx="10"/>
          </p:nvPr>
        </p:nvSpPr>
        <p:spPr/>
        <p:txBody>
          <a:bodyPr/>
          <a:lstStyle/>
          <a:p>
            <a:fld id="{5D2B4B31-774E-4313-B4C1-5D108E080D33}" type="slidenum">
              <a:rPr lang="en-US" smtClean="0"/>
              <a:t>12</a:t>
            </a:fld>
            <a:endParaRPr lang="en-US"/>
          </a:p>
        </p:txBody>
      </p:sp>
    </p:spTree>
    <p:extLst>
      <p:ext uri="{BB962C8B-B14F-4D97-AF65-F5344CB8AC3E}">
        <p14:creationId xmlns:p14="http://schemas.microsoft.com/office/powerpoint/2010/main" val="3107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B4B31-774E-4313-B4C1-5D108E080D33}" type="slidenum">
              <a:rPr lang="en-US" smtClean="0"/>
              <a:t>13</a:t>
            </a:fld>
            <a:endParaRPr lang="en-US"/>
          </a:p>
        </p:txBody>
      </p:sp>
    </p:spTree>
    <p:extLst>
      <p:ext uri="{BB962C8B-B14F-4D97-AF65-F5344CB8AC3E}">
        <p14:creationId xmlns:p14="http://schemas.microsoft.com/office/powerpoint/2010/main" val="218475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11/14/2017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65EC2C-5E72-45C4-9792-4143706AA7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073B6DB-4B88-4BCD-97DE-9DD16B88A4B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346E4CB1-2A79-49F6-8FDD-74161D0D1B1D}"/>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F7F103-B34D-460F-A43A-1A0953D57318}"/>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A6EF948-AE5B-4AFD-9071-4553E2EA584F}"/>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A008A68-D48C-4C79-AC7D-65C0D47EA0EB}"/>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D2F0D54-7F2F-45FC-BA8B-BE63A7DA4E6A}"/>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768F5D42-46A1-43BD-90E8-212DD70CA40B}"/>
              </a:ext>
            </a:extLst>
          </p:cNvPr>
          <p:cNvSpPr>
            <a:spLocks noGrp="1"/>
          </p:cNvSpPr>
          <p:nvPr>
            <p:ph type="ctrTitle"/>
          </p:nvPr>
        </p:nvSpPr>
        <p:spPr>
          <a:xfrm>
            <a:off x="4375999" y="685799"/>
            <a:ext cx="7406374" cy="2971801"/>
          </a:xfrm>
        </p:spPr>
        <p:txBody>
          <a:bodyPr>
            <a:normAutofit/>
          </a:bodyPr>
          <a:lstStyle/>
          <a:p>
            <a:r>
              <a:rPr lang="en-US" dirty="0"/>
              <a:t>Morgan Hill City Council	</a:t>
            </a:r>
          </a:p>
        </p:txBody>
      </p:sp>
      <p:sp>
        <p:nvSpPr>
          <p:cNvPr id="3" name="Subtitle 2">
            <a:extLst>
              <a:ext uri="{FF2B5EF4-FFF2-40B4-BE49-F238E27FC236}">
                <a16:creationId xmlns:a16="http://schemas.microsoft.com/office/drawing/2014/main" id="{512A0D3E-D52D-4A04-851A-0FFD14FF60EF}"/>
              </a:ext>
            </a:extLst>
          </p:cNvPr>
          <p:cNvSpPr>
            <a:spLocks noGrp="1"/>
          </p:cNvSpPr>
          <p:nvPr>
            <p:ph type="subTitle" idx="1"/>
          </p:nvPr>
        </p:nvSpPr>
        <p:spPr>
          <a:xfrm>
            <a:off x="4366483" y="3843867"/>
            <a:ext cx="5815690" cy="1947333"/>
          </a:xfrm>
        </p:spPr>
        <p:txBody>
          <a:bodyPr>
            <a:normAutofit/>
          </a:bodyPr>
          <a:lstStyle/>
          <a:p>
            <a:r>
              <a:rPr lang="en-US" dirty="0">
                <a:solidFill>
                  <a:schemeClr val="tx1"/>
                </a:solidFill>
              </a:rPr>
              <a:t>High Speed Rail Workshop</a:t>
            </a:r>
          </a:p>
          <a:p>
            <a:r>
              <a:rPr lang="en-US" dirty="0">
                <a:solidFill>
                  <a:schemeClr val="tx1"/>
                </a:solidFill>
              </a:rPr>
              <a:t>November 15, 2017</a:t>
            </a:r>
          </a:p>
        </p:txBody>
      </p:sp>
      <p:pic>
        <p:nvPicPr>
          <p:cNvPr id="1026" name="Picture 2" descr="Image result for california HSR">
            <a:extLst>
              <a:ext uri="{FF2B5EF4-FFF2-40B4-BE49-F238E27FC236}">
                <a16:creationId xmlns:a16="http://schemas.microsoft.com/office/drawing/2014/main" id="{13100AAC-1A94-46E2-ADBA-592ED5BA7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7" r="16328" b="21602"/>
          <a:stretch/>
        </p:blipFill>
        <p:spPr bwMode="auto">
          <a:xfrm>
            <a:off x="711802" y="2306078"/>
            <a:ext cx="3544561" cy="240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2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5089" y="376776"/>
            <a:ext cx="4762816" cy="523206"/>
          </a:xfrm>
          <a:prstGeom prst="rect">
            <a:avLst/>
          </a:prstGeom>
          <a:noFill/>
        </p:spPr>
        <p:txBody>
          <a:bodyPr wrap="none" lIns="91427" tIns="45713" rIns="91427" bIns="45713" rtlCol="0">
            <a:spAutoFit/>
          </a:bodyPr>
          <a:lstStyle/>
          <a:p>
            <a:r>
              <a:rPr lang="en-US" sz="2800" b="1" dirty="0"/>
              <a:t>US-101 Median Alternative</a:t>
            </a:r>
          </a:p>
        </p:txBody>
      </p:sp>
      <p:pic>
        <p:nvPicPr>
          <p:cNvPr id="3" name="Picture 2">
            <a:extLst>
              <a:ext uri="{FF2B5EF4-FFF2-40B4-BE49-F238E27FC236}">
                <a16:creationId xmlns:a16="http://schemas.microsoft.com/office/drawing/2014/main" id="{B5AA8004-FC19-486D-8836-46A7995C4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593" y="1380578"/>
            <a:ext cx="8409982" cy="4956792"/>
          </a:xfrm>
          <a:prstGeom prst="rect">
            <a:avLst/>
          </a:prstGeom>
          <a:ln>
            <a:noFill/>
          </a:ln>
        </p:spPr>
      </p:pic>
      <p:pic>
        <p:nvPicPr>
          <p:cNvPr id="4" name="Picture 3">
            <a:extLst>
              <a:ext uri="{FF2B5EF4-FFF2-40B4-BE49-F238E27FC236}">
                <a16:creationId xmlns:a16="http://schemas.microsoft.com/office/drawing/2014/main" id="{688929A5-759E-4117-B682-FC1FE2EC2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229" y="1383353"/>
            <a:ext cx="8409982" cy="4956792"/>
          </a:xfrm>
          <a:prstGeom prst="rect">
            <a:avLst/>
          </a:prstGeom>
          <a:ln>
            <a:noFill/>
          </a:ln>
        </p:spPr>
      </p:pic>
      <p:sp>
        <p:nvSpPr>
          <p:cNvPr id="2" name="Freeform: Shape 1">
            <a:extLst>
              <a:ext uri="{FF2B5EF4-FFF2-40B4-BE49-F238E27FC236}">
                <a16:creationId xmlns:a16="http://schemas.microsoft.com/office/drawing/2014/main" id="{06085280-DF92-47AA-8C1F-244D9DCF3DD0}"/>
              </a:ext>
            </a:extLst>
          </p:cNvPr>
          <p:cNvSpPr/>
          <p:nvPr/>
        </p:nvSpPr>
        <p:spPr>
          <a:xfrm>
            <a:off x="-18661" y="2121159"/>
            <a:ext cx="11980506" cy="1069910"/>
          </a:xfrm>
          <a:custGeom>
            <a:avLst/>
            <a:gdLst>
              <a:gd name="connsiteX0" fmla="*/ 0 w 11980506"/>
              <a:gd name="connsiteY0" fmla="*/ 335902 h 1069910"/>
              <a:gd name="connsiteX1" fmla="*/ 18661 w 11980506"/>
              <a:gd name="connsiteY1" fmla="*/ 391886 h 1069910"/>
              <a:gd name="connsiteX2" fmla="*/ 970383 w 11980506"/>
              <a:gd name="connsiteY2" fmla="*/ 161731 h 1069910"/>
              <a:gd name="connsiteX3" fmla="*/ 1362269 w 11980506"/>
              <a:gd name="connsiteY3" fmla="*/ 68425 h 1069910"/>
              <a:gd name="connsiteX4" fmla="*/ 1772816 w 11980506"/>
              <a:gd name="connsiteY4" fmla="*/ 49763 h 1069910"/>
              <a:gd name="connsiteX5" fmla="*/ 5399314 w 11980506"/>
              <a:gd name="connsiteY5" fmla="*/ 149290 h 1069910"/>
              <a:gd name="connsiteX6" fmla="*/ 5641910 w 11980506"/>
              <a:gd name="connsiteY6" fmla="*/ 149290 h 1069910"/>
              <a:gd name="connsiteX7" fmla="*/ 5903167 w 11980506"/>
              <a:gd name="connsiteY7" fmla="*/ 192833 h 1069910"/>
              <a:gd name="connsiteX8" fmla="*/ 9144000 w 11980506"/>
              <a:gd name="connsiteY8" fmla="*/ 995265 h 1069910"/>
              <a:gd name="connsiteX9" fmla="*/ 9311951 w 11980506"/>
              <a:gd name="connsiteY9" fmla="*/ 1045029 h 1069910"/>
              <a:gd name="connsiteX10" fmla="*/ 9542106 w 11980506"/>
              <a:gd name="connsiteY10" fmla="*/ 1069910 h 1069910"/>
              <a:gd name="connsiteX11" fmla="*/ 9853126 w 11980506"/>
              <a:gd name="connsiteY11" fmla="*/ 1045029 h 1069910"/>
              <a:gd name="connsiteX12" fmla="*/ 11980506 w 11980506"/>
              <a:gd name="connsiteY12" fmla="*/ 821094 h 1069910"/>
              <a:gd name="connsiteX13" fmla="*/ 11930743 w 11980506"/>
              <a:gd name="connsiteY13" fmla="*/ 771331 h 1069910"/>
              <a:gd name="connsiteX14" fmla="*/ 9691396 w 11980506"/>
              <a:gd name="connsiteY14" fmla="*/ 1020147 h 1069910"/>
              <a:gd name="connsiteX15" fmla="*/ 9504783 w 11980506"/>
              <a:gd name="connsiteY15" fmla="*/ 1020147 h 1069910"/>
              <a:gd name="connsiteX16" fmla="*/ 9175102 w 11980506"/>
              <a:gd name="connsiteY16" fmla="*/ 957943 h 1069910"/>
              <a:gd name="connsiteX17" fmla="*/ 5959151 w 11980506"/>
              <a:gd name="connsiteY17" fmla="*/ 149290 h 1069910"/>
              <a:gd name="connsiteX18" fmla="*/ 5716555 w 11980506"/>
              <a:gd name="connsiteY18" fmla="*/ 111968 h 1069910"/>
              <a:gd name="connsiteX19" fmla="*/ 1667069 w 11980506"/>
              <a:gd name="connsiteY19" fmla="*/ 0 h 1069910"/>
              <a:gd name="connsiteX20" fmla="*/ 1399592 w 11980506"/>
              <a:gd name="connsiteY20" fmla="*/ 18661 h 1069910"/>
              <a:gd name="connsiteX21" fmla="*/ 0 w 11980506"/>
              <a:gd name="connsiteY21" fmla="*/ 335902 h 106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0506" h="1069910">
                <a:moveTo>
                  <a:pt x="0" y="335902"/>
                </a:moveTo>
                <a:lnTo>
                  <a:pt x="18661" y="391886"/>
                </a:lnTo>
                <a:lnTo>
                  <a:pt x="970383" y="161731"/>
                </a:lnTo>
                <a:lnTo>
                  <a:pt x="1362269" y="68425"/>
                </a:lnTo>
                <a:lnTo>
                  <a:pt x="1772816" y="49763"/>
                </a:lnTo>
                <a:lnTo>
                  <a:pt x="5399314" y="149290"/>
                </a:lnTo>
                <a:lnTo>
                  <a:pt x="5641910" y="149290"/>
                </a:lnTo>
                <a:lnTo>
                  <a:pt x="5903167" y="192833"/>
                </a:lnTo>
                <a:lnTo>
                  <a:pt x="9144000" y="995265"/>
                </a:lnTo>
                <a:lnTo>
                  <a:pt x="9311951" y="1045029"/>
                </a:lnTo>
                <a:lnTo>
                  <a:pt x="9542106" y="1069910"/>
                </a:lnTo>
                <a:lnTo>
                  <a:pt x="9853126" y="1045029"/>
                </a:lnTo>
                <a:lnTo>
                  <a:pt x="11980506" y="821094"/>
                </a:lnTo>
                <a:lnTo>
                  <a:pt x="11930743" y="771331"/>
                </a:lnTo>
                <a:lnTo>
                  <a:pt x="9691396" y="1020147"/>
                </a:lnTo>
                <a:lnTo>
                  <a:pt x="9504783" y="1020147"/>
                </a:lnTo>
                <a:lnTo>
                  <a:pt x="9175102" y="957943"/>
                </a:lnTo>
                <a:lnTo>
                  <a:pt x="5959151" y="149290"/>
                </a:lnTo>
                <a:lnTo>
                  <a:pt x="5716555" y="111968"/>
                </a:lnTo>
                <a:lnTo>
                  <a:pt x="1667069" y="0"/>
                </a:lnTo>
                <a:lnTo>
                  <a:pt x="1399592" y="18661"/>
                </a:lnTo>
                <a:lnTo>
                  <a:pt x="0" y="335902"/>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29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CAB-9287-4B7C-897C-C540D767C768}"/>
              </a:ext>
            </a:extLst>
          </p:cNvPr>
          <p:cNvSpPr>
            <a:spLocks noGrp="1"/>
          </p:cNvSpPr>
          <p:nvPr>
            <p:ph type="title"/>
          </p:nvPr>
        </p:nvSpPr>
        <p:spPr>
          <a:xfrm>
            <a:off x="894801" y="241301"/>
            <a:ext cx="5483831" cy="644236"/>
          </a:xfrm>
        </p:spPr>
        <p:txBody>
          <a:bodyPr>
            <a:normAutofit/>
          </a:bodyPr>
          <a:lstStyle/>
          <a:p>
            <a:r>
              <a:rPr lang="en-US" b="1" dirty="0"/>
              <a:t>HWS US-101</a:t>
            </a:r>
          </a:p>
        </p:txBody>
      </p:sp>
      <p:sp>
        <p:nvSpPr>
          <p:cNvPr id="4" name="Text Placeholder 3">
            <a:extLst>
              <a:ext uri="{FF2B5EF4-FFF2-40B4-BE49-F238E27FC236}">
                <a16:creationId xmlns:a16="http://schemas.microsoft.com/office/drawing/2014/main" id="{8BF7E913-D42F-4D55-864D-1BF4789D2467}"/>
              </a:ext>
            </a:extLst>
          </p:cNvPr>
          <p:cNvSpPr>
            <a:spLocks noGrp="1"/>
          </p:cNvSpPr>
          <p:nvPr>
            <p:ph type="body" sz="half" idx="2"/>
          </p:nvPr>
        </p:nvSpPr>
        <p:spPr>
          <a:xfrm>
            <a:off x="1008408" y="1844503"/>
            <a:ext cx="5370224" cy="1472275"/>
          </a:xfrm>
        </p:spPr>
        <p:txBody>
          <a:bodyPr>
            <a:normAutofit/>
          </a:bodyPr>
          <a:lstStyle/>
          <a:p>
            <a:pPr marL="285750" indent="-285750">
              <a:buFont typeface="Arial" panose="020B0604020202020204" pitchFamily="34" charset="0"/>
              <a:buChar char="•"/>
            </a:pPr>
            <a:r>
              <a:rPr lang="en-US" dirty="0">
                <a:solidFill>
                  <a:schemeClr val="tx1"/>
                </a:solidFill>
              </a:rPr>
              <a:t>Located within the median at Morgan Hill.</a:t>
            </a:r>
          </a:p>
          <a:p>
            <a:pPr marL="285750" indent="-285750">
              <a:buFont typeface="Arial" panose="020B0604020202020204" pitchFamily="34" charset="0"/>
              <a:buChar char="•"/>
            </a:pPr>
            <a:r>
              <a:rPr lang="en-US" dirty="0">
                <a:solidFill>
                  <a:schemeClr val="tx1"/>
                </a:solidFill>
              </a:rPr>
              <a:t>Design speed is 90-100 mph.</a:t>
            </a:r>
          </a:p>
          <a:p>
            <a:pPr marL="285750" indent="-285750">
              <a:buFont typeface="Arial" panose="020B0604020202020204" pitchFamily="34" charset="0"/>
              <a:buChar char="•"/>
            </a:pPr>
            <a:r>
              <a:rPr lang="en-US" dirty="0">
                <a:solidFill>
                  <a:schemeClr val="tx1"/>
                </a:solidFill>
              </a:rPr>
              <a:t>Connects with CHSRA alignments north and south of Morgan Hill.</a:t>
            </a:r>
          </a:p>
          <a:p>
            <a:endParaRPr lang="en-US" dirty="0"/>
          </a:p>
          <a:p>
            <a:endParaRPr lang="en-US" dirty="0"/>
          </a:p>
        </p:txBody>
      </p:sp>
      <p:sp>
        <p:nvSpPr>
          <p:cNvPr id="5" name="Title 1">
            <a:extLst>
              <a:ext uri="{FF2B5EF4-FFF2-40B4-BE49-F238E27FC236}">
                <a16:creationId xmlns:a16="http://schemas.microsoft.com/office/drawing/2014/main" id="{AC1E4330-C45F-4A71-BD6E-8993CEA99D60}"/>
              </a:ext>
            </a:extLst>
          </p:cNvPr>
          <p:cNvSpPr txBox="1">
            <a:spLocks/>
          </p:cNvSpPr>
          <p:nvPr/>
        </p:nvSpPr>
        <p:spPr>
          <a:xfrm>
            <a:off x="894801" y="3171767"/>
            <a:ext cx="3657600" cy="57727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CHALLENGES</a:t>
            </a:r>
          </a:p>
        </p:txBody>
      </p:sp>
      <p:sp>
        <p:nvSpPr>
          <p:cNvPr id="6" name="Text Placeholder 3">
            <a:extLst>
              <a:ext uri="{FF2B5EF4-FFF2-40B4-BE49-F238E27FC236}">
                <a16:creationId xmlns:a16="http://schemas.microsoft.com/office/drawing/2014/main" id="{A24846D6-D966-4F5D-9ABE-725A303B7CAD}"/>
              </a:ext>
            </a:extLst>
          </p:cNvPr>
          <p:cNvSpPr txBox="1">
            <a:spLocks/>
          </p:cNvSpPr>
          <p:nvPr/>
        </p:nvSpPr>
        <p:spPr>
          <a:xfrm>
            <a:off x="1008408" y="3823856"/>
            <a:ext cx="5370223" cy="2411614"/>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85750" indent="-285750">
              <a:buFont typeface="Arial" panose="020B0604020202020204" pitchFamily="34" charset="0"/>
              <a:buChar char="•"/>
            </a:pPr>
            <a:r>
              <a:rPr lang="en-US" dirty="0">
                <a:solidFill>
                  <a:schemeClr val="tx1"/>
                </a:solidFill>
              </a:rPr>
              <a:t>Cannot continue in the median south of the City due to San Martin Airport.</a:t>
            </a:r>
          </a:p>
          <a:p>
            <a:pPr marL="285750" indent="-285750">
              <a:buFont typeface="Arial" panose="020B0604020202020204" pitchFamily="34" charset="0"/>
              <a:buChar char="•"/>
            </a:pPr>
            <a:r>
              <a:rPr lang="en-US" dirty="0">
                <a:solidFill>
                  <a:schemeClr val="tx1"/>
                </a:solidFill>
              </a:rPr>
              <a:t>Reduced speed, 100 mph, due to freeway curves.</a:t>
            </a:r>
          </a:p>
          <a:p>
            <a:pPr marL="285750" indent="-285750">
              <a:buFont typeface="Arial" panose="020B0604020202020204" pitchFamily="34" charset="0"/>
              <a:buChar char="•"/>
            </a:pPr>
            <a:r>
              <a:rPr lang="en-US" dirty="0">
                <a:solidFill>
                  <a:schemeClr val="tx1"/>
                </a:solidFill>
              </a:rPr>
              <a:t>Complex structures where it enters and exits the freeway right-of-way.</a:t>
            </a:r>
          </a:p>
          <a:p>
            <a:pPr marL="285750" indent="-285750">
              <a:buFont typeface="Arial" panose="020B0604020202020204" pitchFamily="34" charset="0"/>
              <a:buChar char="•"/>
            </a:pPr>
            <a:r>
              <a:rPr lang="en-US" dirty="0">
                <a:solidFill>
                  <a:schemeClr val="tx1"/>
                </a:solidFill>
              </a:rPr>
              <a:t>Not compatible with approved High Occupancy Toll (HOT) lanes project by Caltrans for the current US-101median.</a:t>
            </a:r>
          </a:p>
          <a:p>
            <a:endParaRPr lang="en-US" dirty="0"/>
          </a:p>
        </p:txBody>
      </p:sp>
      <p:sp>
        <p:nvSpPr>
          <p:cNvPr id="7" name="Title 1">
            <a:extLst>
              <a:ext uri="{FF2B5EF4-FFF2-40B4-BE49-F238E27FC236}">
                <a16:creationId xmlns:a16="http://schemas.microsoft.com/office/drawing/2014/main" id="{4305E164-AE63-4DD7-9A74-5AB939D97EB6}"/>
              </a:ext>
            </a:extLst>
          </p:cNvPr>
          <p:cNvSpPr txBox="1">
            <a:spLocks/>
          </p:cNvSpPr>
          <p:nvPr/>
        </p:nvSpPr>
        <p:spPr>
          <a:xfrm>
            <a:off x="894801" y="968202"/>
            <a:ext cx="6703031" cy="64423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Design aspects</a:t>
            </a:r>
          </a:p>
        </p:txBody>
      </p:sp>
      <p:pic>
        <p:nvPicPr>
          <p:cNvPr id="8" name="Content Placeholder 7" descr="Image result for rail in median on viaduct image">
            <a:extLst>
              <a:ext uri="{FF2B5EF4-FFF2-40B4-BE49-F238E27FC236}">
                <a16:creationId xmlns:a16="http://schemas.microsoft.com/office/drawing/2014/main" id="{83C66B4B-32F7-4779-8FF2-E6F881D2579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51587" y="948806"/>
            <a:ext cx="4151456" cy="2667230"/>
          </a:xfrm>
          <a:prstGeom prst="rect">
            <a:avLst/>
          </a:prstGeom>
          <a:noFill/>
          <a:ln>
            <a:noFill/>
          </a:ln>
        </p:spPr>
      </p:pic>
      <p:pic>
        <p:nvPicPr>
          <p:cNvPr id="9" name="Picture 8">
            <a:extLst>
              <a:ext uri="{FF2B5EF4-FFF2-40B4-BE49-F238E27FC236}">
                <a16:creationId xmlns:a16="http://schemas.microsoft.com/office/drawing/2014/main" id="{59E0D848-859D-449F-94FE-0700DAC95777}"/>
              </a:ext>
            </a:extLst>
          </p:cNvPr>
          <p:cNvPicPr/>
          <p:nvPr/>
        </p:nvPicPr>
        <p:blipFill>
          <a:blip r:embed="rId4">
            <a:extLst>
              <a:ext uri="{28A0092B-C50C-407E-A947-70E740481C1C}">
                <a14:useLocalDpi xmlns:a14="http://schemas.microsoft.com/office/drawing/2010/main" val="0"/>
              </a:ext>
            </a:extLst>
          </a:blip>
          <a:stretch>
            <a:fillRect/>
          </a:stretch>
        </p:blipFill>
        <p:spPr>
          <a:xfrm>
            <a:off x="7251587" y="3823856"/>
            <a:ext cx="4151456" cy="2268221"/>
          </a:xfrm>
          <a:prstGeom prst="rect">
            <a:avLst/>
          </a:prstGeom>
        </p:spPr>
      </p:pic>
    </p:spTree>
    <p:extLst>
      <p:ext uri="{BB962C8B-B14F-4D97-AF65-F5344CB8AC3E}">
        <p14:creationId xmlns:p14="http://schemas.microsoft.com/office/powerpoint/2010/main" val="386810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CAB-9287-4B7C-897C-C540D767C768}"/>
              </a:ext>
            </a:extLst>
          </p:cNvPr>
          <p:cNvSpPr>
            <a:spLocks noGrp="1"/>
          </p:cNvSpPr>
          <p:nvPr>
            <p:ph type="title"/>
          </p:nvPr>
        </p:nvSpPr>
        <p:spPr>
          <a:xfrm>
            <a:off x="894801" y="241301"/>
            <a:ext cx="5483831" cy="644236"/>
          </a:xfrm>
        </p:spPr>
        <p:txBody>
          <a:bodyPr>
            <a:normAutofit/>
          </a:bodyPr>
          <a:lstStyle/>
          <a:p>
            <a:r>
              <a:rPr lang="en-US" b="1" dirty="0"/>
              <a:t>Trench on west side of US-101</a:t>
            </a:r>
          </a:p>
        </p:txBody>
      </p:sp>
      <p:pic>
        <p:nvPicPr>
          <p:cNvPr id="1026" name="Picture 2" descr="Image result for alameda corridor trench images">
            <a:extLst>
              <a:ext uri="{FF2B5EF4-FFF2-40B4-BE49-F238E27FC236}">
                <a16:creationId xmlns:a16="http://schemas.microsoft.com/office/drawing/2014/main" id="{A0E640B1-B922-4F6A-980B-412ED7DC3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87" y="1444753"/>
            <a:ext cx="4617551" cy="45496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lameda trench">
            <a:extLst>
              <a:ext uri="{FF2B5EF4-FFF2-40B4-BE49-F238E27FC236}">
                <a16:creationId xmlns:a16="http://schemas.microsoft.com/office/drawing/2014/main" id="{C62DA00B-EA6B-405C-96DE-14E7F83AF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90" y="1737362"/>
            <a:ext cx="5997402" cy="40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0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3986" y="328091"/>
            <a:ext cx="3320113" cy="523206"/>
          </a:xfrm>
          <a:prstGeom prst="rect">
            <a:avLst/>
          </a:prstGeom>
          <a:noFill/>
        </p:spPr>
        <p:txBody>
          <a:bodyPr wrap="none" lIns="91427" tIns="45713" rIns="91427" bIns="45713" rtlCol="0">
            <a:spAutoFit/>
          </a:bodyPr>
          <a:lstStyle/>
          <a:p>
            <a:r>
              <a:rPr lang="en-US" sz="2800" b="1" dirty="0"/>
              <a:t>Trench Alternative</a:t>
            </a:r>
          </a:p>
        </p:txBody>
      </p:sp>
      <p:grpSp>
        <p:nvGrpSpPr>
          <p:cNvPr id="5" name="Group 4">
            <a:extLst>
              <a:ext uri="{FF2B5EF4-FFF2-40B4-BE49-F238E27FC236}">
                <a16:creationId xmlns:a16="http://schemas.microsoft.com/office/drawing/2014/main" id="{DD1E498F-9AFD-4DC2-8FCF-1CF76CF08D79}"/>
              </a:ext>
            </a:extLst>
          </p:cNvPr>
          <p:cNvGrpSpPr/>
          <p:nvPr/>
        </p:nvGrpSpPr>
        <p:grpSpPr>
          <a:xfrm>
            <a:off x="-829804" y="1797698"/>
            <a:ext cx="6660177" cy="3925468"/>
            <a:chOff x="1524000" y="1105168"/>
            <a:chExt cx="9144000" cy="5389418"/>
          </a:xfrm>
        </p:grpSpPr>
        <p:pic>
          <p:nvPicPr>
            <p:cNvPr id="3" name="Picture 2">
              <a:extLst>
                <a:ext uri="{FF2B5EF4-FFF2-40B4-BE49-F238E27FC236}">
                  <a16:creationId xmlns:a16="http://schemas.microsoft.com/office/drawing/2014/main" id="{45FA8DB6-3F1B-4D4E-8129-D5829601A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05168"/>
              <a:ext cx="9144000" cy="5389418"/>
            </a:xfrm>
            <a:prstGeom prst="rect">
              <a:avLst/>
            </a:prstGeom>
          </p:spPr>
        </p:pic>
        <p:sp>
          <p:nvSpPr>
            <p:cNvPr id="2" name="Freeform: Shape 1">
              <a:extLst>
                <a:ext uri="{FF2B5EF4-FFF2-40B4-BE49-F238E27FC236}">
                  <a16:creationId xmlns:a16="http://schemas.microsoft.com/office/drawing/2014/main" id="{8C2D4F22-44FF-4B3F-836D-0B09FE20B93F}"/>
                </a:ext>
              </a:extLst>
            </p:cNvPr>
            <p:cNvSpPr/>
            <p:nvPr/>
          </p:nvSpPr>
          <p:spPr>
            <a:xfrm>
              <a:off x="2999232" y="1999488"/>
              <a:ext cx="7662672" cy="2042160"/>
            </a:xfrm>
            <a:custGeom>
              <a:avLst/>
              <a:gdLst>
                <a:gd name="connsiteX0" fmla="*/ 0 w 7662672"/>
                <a:gd name="connsiteY0" fmla="*/ 1993392 h 2042160"/>
                <a:gd name="connsiteX1" fmla="*/ 1060704 w 7662672"/>
                <a:gd name="connsiteY1" fmla="*/ 1450848 h 2042160"/>
                <a:gd name="connsiteX2" fmla="*/ 1627632 w 7662672"/>
                <a:gd name="connsiteY2" fmla="*/ 1164336 h 2042160"/>
                <a:gd name="connsiteX3" fmla="*/ 2218944 w 7662672"/>
                <a:gd name="connsiteY3" fmla="*/ 847344 h 2042160"/>
                <a:gd name="connsiteX4" fmla="*/ 2663952 w 7662672"/>
                <a:gd name="connsiteY4" fmla="*/ 652272 h 2042160"/>
                <a:gd name="connsiteX5" fmla="*/ 3261360 w 7662672"/>
                <a:gd name="connsiteY5" fmla="*/ 414528 h 2042160"/>
                <a:gd name="connsiteX6" fmla="*/ 4157472 w 7662672"/>
                <a:gd name="connsiteY6" fmla="*/ 158496 h 2042160"/>
                <a:gd name="connsiteX7" fmla="*/ 4852416 w 7662672"/>
                <a:gd name="connsiteY7" fmla="*/ 48768 h 2042160"/>
                <a:gd name="connsiteX8" fmla="*/ 5419344 w 7662672"/>
                <a:gd name="connsiteY8" fmla="*/ 6096 h 2042160"/>
                <a:gd name="connsiteX9" fmla="*/ 6382512 w 7662672"/>
                <a:gd name="connsiteY9" fmla="*/ 0 h 2042160"/>
                <a:gd name="connsiteX10" fmla="*/ 7656576 w 7662672"/>
                <a:gd name="connsiteY10" fmla="*/ 12192 h 2042160"/>
                <a:gd name="connsiteX11" fmla="*/ 7662672 w 7662672"/>
                <a:gd name="connsiteY11" fmla="*/ 79248 h 2042160"/>
                <a:gd name="connsiteX12" fmla="*/ 6577584 w 7662672"/>
                <a:gd name="connsiteY12" fmla="*/ 60960 h 2042160"/>
                <a:gd name="connsiteX13" fmla="*/ 5955792 w 7662672"/>
                <a:gd name="connsiteY13" fmla="*/ 42672 h 2042160"/>
                <a:gd name="connsiteX14" fmla="*/ 5462016 w 7662672"/>
                <a:gd name="connsiteY14" fmla="*/ 54864 h 2042160"/>
                <a:gd name="connsiteX15" fmla="*/ 5102352 w 7662672"/>
                <a:gd name="connsiteY15" fmla="*/ 85344 h 2042160"/>
                <a:gd name="connsiteX16" fmla="*/ 4632960 w 7662672"/>
                <a:gd name="connsiteY16" fmla="*/ 134112 h 2042160"/>
                <a:gd name="connsiteX17" fmla="*/ 4248912 w 7662672"/>
                <a:gd name="connsiteY17" fmla="*/ 195072 h 2042160"/>
                <a:gd name="connsiteX18" fmla="*/ 3663696 w 7662672"/>
                <a:gd name="connsiteY18" fmla="*/ 353568 h 2042160"/>
                <a:gd name="connsiteX19" fmla="*/ 3060192 w 7662672"/>
                <a:gd name="connsiteY19" fmla="*/ 530352 h 2042160"/>
                <a:gd name="connsiteX20" fmla="*/ 2407920 w 7662672"/>
                <a:gd name="connsiteY20" fmla="*/ 810768 h 2042160"/>
                <a:gd name="connsiteX21" fmla="*/ 24384 w 7662672"/>
                <a:gd name="connsiteY21" fmla="*/ 2042160 h 2042160"/>
                <a:gd name="connsiteX22" fmla="*/ 0 w 7662672"/>
                <a:gd name="connsiteY22" fmla="*/ 1993392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2672" h="2042160">
                  <a:moveTo>
                    <a:pt x="0" y="1993392"/>
                  </a:moveTo>
                  <a:lnTo>
                    <a:pt x="1060704" y="1450848"/>
                  </a:lnTo>
                  <a:lnTo>
                    <a:pt x="1627632" y="1164336"/>
                  </a:lnTo>
                  <a:lnTo>
                    <a:pt x="2218944" y="847344"/>
                  </a:lnTo>
                  <a:lnTo>
                    <a:pt x="2663952" y="652272"/>
                  </a:lnTo>
                  <a:lnTo>
                    <a:pt x="3261360" y="414528"/>
                  </a:lnTo>
                  <a:lnTo>
                    <a:pt x="4157472" y="158496"/>
                  </a:lnTo>
                  <a:lnTo>
                    <a:pt x="4852416" y="48768"/>
                  </a:lnTo>
                  <a:lnTo>
                    <a:pt x="5419344" y="6096"/>
                  </a:lnTo>
                  <a:lnTo>
                    <a:pt x="6382512" y="0"/>
                  </a:lnTo>
                  <a:lnTo>
                    <a:pt x="7656576" y="12192"/>
                  </a:lnTo>
                  <a:lnTo>
                    <a:pt x="7662672" y="79248"/>
                  </a:lnTo>
                  <a:lnTo>
                    <a:pt x="6577584" y="60960"/>
                  </a:lnTo>
                  <a:lnTo>
                    <a:pt x="5955792" y="42672"/>
                  </a:lnTo>
                  <a:lnTo>
                    <a:pt x="5462016" y="54864"/>
                  </a:lnTo>
                  <a:lnTo>
                    <a:pt x="5102352" y="85344"/>
                  </a:lnTo>
                  <a:lnTo>
                    <a:pt x="4632960" y="134112"/>
                  </a:lnTo>
                  <a:lnTo>
                    <a:pt x="4248912" y="195072"/>
                  </a:lnTo>
                  <a:lnTo>
                    <a:pt x="3663696" y="353568"/>
                  </a:lnTo>
                  <a:lnTo>
                    <a:pt x="3060192" y="530352"/>
                  </a:lnTo>
                  <a:lnTo>
                    <a:pt x="2407920" y="810768"/>
                  </a:lnTo>
                  <a:lnTo>
                    <a:pt x="24384" y="2042160"/>
                  </a:lnTo>
                  <a:lnTo>
                    <a:pt x="0" y="1993392"/>
                  </a:lnTo>
                  <a:close/>
                </a:path>
              </a:pathLst>
            </a:custGeom>
            <a:solidFill>
              <a:srgbClr val="A9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E82D45E-9DF0-4125-B070-960EAF50146C}"/>
              </a:ext>
            </a:extLst>
          </p:cNvPr>
          <p:cNvGrpSpPr/>
          <p:nvPr/>
        </p:nvGrpSpPr>
        <p:grpSpPr>
          <a:xfrm>
            <a:off x="5777507" y="1797698"/>
            <a:ext cx="6366797" cy="3925467"/>
            <a:chOff x="1542288" y="1055343"/>
            <a:chExt cx="9152089" cy="5389418"/>
          </a:xfrm>
        </p:grpSpPr>
        <p:pic>
          <p:nvPicPr>
            <p:cNvPr id="10" name="Picture 9">
              <a:extLst>
                <a:ext uri="{FF2B5EF4-FFF2-40B4-BE49-F238E27FC236}">
                  <a16:creationId xmlns:a16="http://schemas.microsoft.com/office/drawing/2014/main" id="{427A43D4-8548-4383-8C54-15FC0C35C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377" y="1055343"/>
              <a:ext cx="9144000" cy="5389418"/>
            </a:xfrm>
            <a:prstGeom prst="rect">
              <a:avLst/>
            </a:prstGeom>
          </p:spPr>
        </p:pic>
        <p:sp>
          <p:nvSpPr>
            <p:cNvPr id="11" name="Freeform: Shape 10">
              <a:extLst>
                <a:ext uri="{FF2B5EF4-FFF2-40B4-BE49-F238E27FC236}">
                  <a16:creationId xmlns:a16="http://schemas.microsoft.com/office/drawing/2014/main" id="{778236DD-DA39-42BC-B847-BC26D8DACCC8}"/>
                </a:ext>
              </a:extLst>
            </p:cNvPr>
            <p:cNvSpPr/>
            <p:nvPr/>
          </p:nvSpPr>
          <p:spPr>
            <a:xfrm>
              <a:off x="1542288" y="1981200"/>
              <a:ext cx="8680704" cy="2048256"/>
            </a:xfrm>
            <a:custGeom>
              <a:avLst/>
              <a:gdLst>
                <a:gd name="connsiteX0" fmla="*/ 0 w 8680704"/>
                <a:gd name="connsiteY0" fmla="*/ 0 h 2048256"/>
                <a:gd name="connsiteX1" fmla="*/ 932688 w 8680704"/>
                <a:gd name="connsiteY1" fmla="*/ 12192 h 2048256"/>
                <a:gd name="connsiteX2" fmla="*/ 1524000 w 8680704"/>
                <a:gd name="connsiteY2" fmla="*/ 42672 h 2048256"/>
                <a:gd name="connsiteX3" fmla="*/ 1883664 w 8680704"/>
                <a:gd name="connsiteY3" fmla="*/ 60960 h 2048256"/>
                <a:gd name="connsiteX4" fmla="*/ 2298192 w 8680704"/>
                <a:gd name="connsiteY4" fmla="*/ 109728 h 2048256"/>
                <a:gd name="connsiteX5" fmla="*/ 3145536 w 8680704"/>
                <a:gd name="connsiteY5" fmla="*/ 286512 h 2048256"/>
                <a:gd name="connsiteX6" fmla="*/ 5041392 w 8680704"/>
                <a:gd name="connsiteY6" fmla="*/ 804672 h 2048256"/>
                <a:gd name="connsiteX7" fmla="*/ 6669024 w 8680704"/>
                <a:gd name="connsiteY7" fmla="*/ 1261872 h 2048256"/>
                <a:gd name="connsiteX8" fmla="*/ 7741920 w 8680704"/>
                <a:gd name="connsiteY8" fmla="*/ 1652016 h 2048256"/>
                <a:gd name="connsiteX9" fmla="*/ 8680704 w 8680704"/>
                <a:gd name="connsiteY9" fmla="*/ 2005584 h 2048256"/>
                <a:gd name="connsiteX10" fmla="*/ 8656320 w 8680704"/>
                <a:gd name="connsiteY10" fmla="*/ 2048256 h 2048256"/>
                <a:gd name="connsiteX11" fmla="*/ 7863840 w 8680704"/>
                <a:gd name="connsiteY11" fmla="*/ 1749552 h 2048256"/>
                <a:gd name="connsiteX12" fmla="*/ 6992112 w 8680704"/>
                <a:gd name="connsiteY12" fmla="*/ 1432560 h 2048256"/>
                <a:gd name="connsiteX13" fmla="*/ 6327648 w 8680704"/>
                <a:gd name="connsiteY13" fmla="*/ 1213104 h 2048256"/>
                <a:gd name="connsiteX14" fmla="*/ 5407152 w 8680704"/>
                <a:gd name="connsiteY14" fmla="*/ 957072 h 2048256"/>
                <a:gd name="connsiteX15" fmla="*/ 4029456 w 8680704"/>
                <a:gd name="connsiteY15" fmla="*/ 585216 h 2048256"/>
                <a:gd name="connsiteX16" fmla="*/ 2993136 w 8680704"/>
                <a:gd name="connsiteY16" fmla="*/ 323088 h 2048256"/>
                <a:gd name="connsiteX17" fmla="*/ 2663952 w 8680704"/>
                <a:gd name="connsiteY17" fmla="*/ 256032 h 2048256"/>
                <a:gd name="connsiteX18" fmla="*/ 2377440 w 8680704"/>
                <a:gd name="connsiteY18" fmla="*/ 195072 h 2048256"/>
                <a:gd name="connsiteX19" fmla="*/ 1962912 w 8680704"/>
                <a:gd name="connsiteY19" fmla="*/ 134112 h 2048256"/>
                <a:gd name="connsiteX20" fmla="*/ 1341120 w 8680704"/>
                <a:gd name="connsiteY20" fmla="*/ 91440 h 2048256"/>
                <a:gd name="connsiteX21" fmla="*/ 859536 w 8680704"/>
                <a:gd name="connsiteY21" fmla="*/ 73152 h 2048256"/>
                <a:gd name="connsiteX22" fmla="*/ 268224 w 8680704"/>
                <a:gd name="connsiteY22" fmla="*/ 48768 h 2048256"/>
                <a:gd name="connsiteX23" fmla="*/ 0 w 8680704"/>
                <a:gd name="connsiteY23" fmla="*/ 54864 h 2048256"/>
                <a:gd name="connsiteX24" fmla="*/ 0 w 8680704"/>
                <a:gd name="connsiteY24" fmla="*/ 0 h 204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80704" h="2048256">
                  <a:moveTo>
                    <a:pt x="0" y="0"/>
                  </a:moveTo>
                  <a:lnTo>
                    <a:pt x="932688" y="12192"/>
                  </a:lnTo>
                  <a:lnTo>
                    <a:pt x="1524000" y="42672"/>
                  </a:lnTo>
                  <a:lnTo>
                    <a:pt x="1883664" y="60960"/>
                  </a:lnTo>
                  <a:lnTo>
                    <a:pt x="2298192" y="109728"/>
                  </a:lnTo>
                  <a:lnTo>
                    <a:pt x="3145536" y="286512"/>
                  </a:lnTo>
                  <a:lnTo>
                    <a:pt x="5041392" y="804672"/>
                  </a:lnTo>
                  <a:lnTo>
                    <a:pt x="6669024" y="1261872"/>
                  </a:lnTo>
                  <a:lnTo>
                    <a:pt x="7741920" y="1652016"/>
                  </a:lnTo>
                  <a:lnTo>
                    <a:pt x="8680704" y="2005584"/>
                  </a:lnTo>
                  <a:lnTo>
                    <a:pt x="8656320" y="2048256"/>
                  </a:lnTo>
                  <a:lnTo>
                    <a:pt x="7863840" y="1749552"/>
                  </a:lnTo>
                  <a:lnTo>
                    <a:pt x="6992112" y="1432560"/>
                  </a:lnTo>
                  <a:lnTo>
                    <a:pt x="6327648" y="1213104"/>
                  </a:lnTo>
                  <a:lnTo>
                    <a:pt x="5407152" y="957072"/>
                  </a:lnTo>
                  <a:lnTo>
                    <a:pt x="4029456" y="585216"/>
                  </a:lnTo>
                  <a:lnTo>
                    <a:pt x="2993136" y="323088"/>
                  </a:lnTo>
                  <a:lnTo>
                    <a:pt x="2663952" y="256032"/>
                  </a:lnTo>
                  <a:lnTo>
                    <a:pt x="2377440" y="195072"/>
                  </a:lnTo>
                  <a:lnTo>
                    <a:pt x="1962912" y="134112"/>
                  </a:lnTo>
                  <a:lnTo>
                    <a:pt x="1341120" y="91440"/>
                  </a:lnTo>
                  <a:lnTo>
                    <a:pt x="859536" y="73152"/>
                  </a:lnTo>
                  <a:lnTo>
                    <a:pt x="268224" y="48768"/>
                  </a:lnTo>
                  <a:lnTo>
                    <a:pt x="0" y="54864"/>
                  </a:lnTo>
                  <a:lnTo>
                    <a:pt x="0" y="0"/>
                  </a:lnTo>
                  <a:close/>
                </a:path>
              </a:pathLst>
            </a:custGeom>
            <a:solidFill>
              <a:srgbClr val="C77069">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77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CAB-9287-4B7C-897C-C540D767C768}"/>
              </a:ext>
            </a:extLst>
          </p:cNvPr>
          <p:cNvSpPr>
            <a:spLocks noGrp="1"/>
          </p:cNvSpPr>
          <p:nvPr>
            <p:ph type="title"/>
          </p:nvPr>
        </p:nvSpPr>
        <p:spPr>
          <a:xfrm>
            <a:off x="894801" y="241301"/>
            <a:ext cx="5483831" cy="644236"/>
          </a:xfrm>
        </p:spPr>
        <p:txBody>
          <a:bodyPr>
            <a:normAutofit/>
          </a:bodyPr>
          <a:lstStyle/>
          <a:p>
            <a:r>
              <a:rPr lang="en-US" dirty="0"/>
              <a:t>CHSRA required trench</a:t>
            </a:r>
          </a:p>
        </p:txBody>
      </p:sp>
      <p:pic>
        <p:nvPicPr>
          <p:cNvPr id="9" name="Content Placeholder 8">
            <a:extLst>
              <a:ext uri="{FF2B5EF4-FFF2-40B4-BE49-F238E27FC236}">
                <a16:creationId xmlns:a16="http://schemas.microsoft.com/office/drawing/2014/main" id="{46C37F02-0320-4B4A-8BC5-016B2A2B9434}"/>
              </a:ext>
            </a:extLst>
          </p:cNvPr>
          <p:cNvPicPr>
            <a:picLocks noGrp="1" noChangeAspect="1"/>
          </p:cNvPicPr>
          <p:nvPr>
            <p:ph idx="1"/>
          </p:nvPr>
        </p:nvPicPr>
        <p:blipFill rotWithShape="1">
          <a:blip r:embed="rId3"/>
          <a:srcRect l="5922" t="9503" r="7122" b="10837"/>
          <a:stretch/>
        </p:blipFill>
        <p:spPr>
          <a:xfrm>
            <a:off x="7139779" y="3712553"/>
            <a:ext cx="3803637" cy="2763061"/>
          </a:xfrm>
        </p:spPr>
      </p:pic>
      <p:sp>
        <p:nvSpPr>
          <p:cNvPr id="4" name="Text Placeholder 3">
            <a:extLst>
              <a:ext uri="{FF2B5EF4-FFF2-40B4-BE49-F238E27FC236}">
                <a16:creationId xmlns:a16="http://schemas.microsoft.com/office/drawing/2014/main" id="{8BF7E913-D42F-4D55-864D-1BF4789D2467}"/>
              </a:ext>
            </a:extLst>
          </p:cNvPr>
          <p:cNvSpPr>
            <a:spLocks noGrp="1"/>
          </p:cNvSpPr>
          <p:nvPr>
            <p:ph type="body" sz="half" idx="2"/>
          </p:nvPr>
        </p:nvSpPr>
        <p:spPr>
          <a:xfrm>
            <a:off x="1008409" y="1844504"/>
            <a:ext cx="4877002" cy="1098202"/>
          </a:xfrm>
        </p:spPr>
        <p:txBody>
          <a:bodyPr>
            <a:normAutofit lnSpcReduction="10000"/>
          </a:bodyPr>
          <a:lstStyle/>
          <a:p>
            <a:pPr marL="285750" indent="-285750">
              <a:buFont typeface="Arial" panose="020B0604020202020204" pitchFamily="34" charset="0"/>
              <a:buChar char="•"/>
            </a:pPr>
            <a:r>
              <a:rPr lang="en-US" dirty="0">
                <a:solidFill>
                  <a:schemeClr val="tx1"/>
                </a:solidFill>
              </a:rPr>
              <a:t>Cast in drilled hole walls</a:t>
            </a:r>
          </a:p>
          <a:p>
            <a:pPr marL="285750" indent="-285750">
              <a:buFont typeface="Arial" panose="020B0604020202020204" pitchFamily="34" charset="0"/>
              <a:buChar char="•"/>
            </a:pPr>
            <a:r>
              <a:rPr lang="en-US" dirty="0">
                <a:solidFill>
                  <a:schemeClr val="tx1"/>
                </a:solidFill>
              </a:rPr>
              <a:t>Minimal construction footprint</a:t>
            </a:r>
          </a:p>
          <a:p>
            <a:pPr marL="285750" indent="-285750">
              <a:buFont typeface="Arial" panose="020B0604020202020204" pitchFamily="34" charset="0"/>
              <a:buChar char="•"/>
            </a:pPr>
            <a:r>
              <a:rPr lang="en-US" dirty="0">
                <a:solidFill>
                  <a:schemeClr val="tx1"/>
                </a:solidFill>
              </a:rPr>
              <a:t>Reduced operating footprint</a:t>
            </a:r>
          </a:p>
          <a:p>
            <a:endParaRPr lang="en-US" dirty="0"/>
          </a:p>
          <a:p>
            <a:endParaRPr lang="en-US" dirty="0"/>
          </a:p>
        </p:txBody>
      </p:sp>
      <p:sp>
        <p:nvSpPr>
          <p:cNvPr id="7" name="Title 1">
            <a:extLst>
              <a:ext uri="{FF2B5EF4-FFF2-40B4-BE49-F238E27FC236}">
                <a16:creationId xmlns:a16="http://schemas.microsoft.com/office/drawing/2014/main" id="{4305E164-AE63-4DD7-9A74-5AB939D97EB6}"/>
              </a:ext>
            </a:extLst>
          </p:cNvPr>
          <p:cNvSpPr txBox="1">
            <a:spLocks/>
          </p:cNvSpPr>
          <p:nvPr/>
        </p:nvSpPr>
        <p:spPr>
          <a:xfrm>
            <a:off x="894801" y="968202"/>
            <a:ext cx="6703031" cy="644236"/>
          </a:xfrm>
          <a:prstGeom prst="rect">
            <a:avLst/>
          </a:prstGeom>
          <a:effectLst/>
        </p:spPr>
        <p:txBody>
          <a:bodyPr vert="horz" lIns="91440" tIns="45720" rIns="91440" bIns="45720" rtlCol="0" anchor="b">
            <a:normAutofit fontScale="92500"/>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Traditional trench Design Requirements</a:t>
            </a:r>
          </a:p>
        </p:txBody>
      </p:sp>
      <p:pic>
        <p:nvPicPr>
          <p:cNvPr id="11" name="Picture 10">
            <a:extLst>
              <a:ext uri="{FF2B5EF4-FFF2-40B4-BE49-F238E27FC236}">
                <a16:creationId xmlns:a16="http://schemas.microsoft.com/office/drawing/2014/main" id="{F08D2CCF-E2E2-466C-8C6E-828D7D8D6670}"/>
              </a:ext>
            </a:extLst>
          </p:cNvPr>
          <p:cNvPicPr>
            <a:picLocks noChangeAspect="1"/>
          </p:cNvPicPr>
          <p:nvPr/>
        </p:nvPicPr>
        <p:blipFill rotWithShape="1">
          <a:blip r:embed="rId4"/>
          <a:srcRect l="15673" t="17478" r="17115" b="14510"/>
          <a:stretch/>
        </p:blipFill>
        <p:spPr>
          <a:xfrm>
            <a:off x="7139780" y="473660"/>
            <a:ext cx="3785606" cy="3037607"/>
          </a:xfrm>
          <a:prstGeom prst="rect">
            <a:avLst/>
          </a:prstGeom>
        </p:spPr>
      </p:pic>
      <p:sp>
        <p:nvSpPr>
          <p:cNvPr id="12" name="Text Placeholder 3">
            <a:extLst>
              <a:ext uri="{FF2B5EF4-FFF2-40B4-BE49-F238E27FC236}">
                <a16:creationId xmlns:a16="http://schemas.microsoft.com/office/drawing/2014/main" id="{413956A7-AF9F-4A4D-834C-26ADEF80D098}"/>
              </a:ext>
            </a:extLst>
          </p:cNvPr>
          <p:cNvSpPr txBox="1">
            <a:spLocks/>
          </p:cNvSpPr>
          <p:nvPr/>
        </p:nvSpPr>
        <p:spPr>
          <a:xfrm>
            <a:off x="1008409" y="4183151"/>
            <a:ext cx="4877002" cy="2292464"/>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85750" indent="-285750">
              <a:buFont typeface="Arial" panose="020B0604020202020204" pitchFamily="34" charset="0"/>
              <a:buChar char="•"/>
            </a:pPr>
            <a:r>
              <a:rPr lang="en-US" dirty="0">
                <a:solidFill>
                  <a:schemeClr val="tx1"/>
                </a:solidFill>
              </a:rPr>
              <a:t>Must be fully waterproof</a:t>
            </a:r>
          </a:p>
          <a:p>
            <a:pPr marL="285750" indent="-285750">
              <a:buFont typeface="Arial" panose="020B0604020202020204" pitchFamily="34" charset="0"/>
              <a:buChar char="•"/>
            </a:pPr>
            <a:r>
              <a:rPr lang="en-US" dirty="0">
                <a:solidFill>
                  <a:schemeClr val="tx1"/>
                </a:solidFill>
              </a:rPr>
              <a:t>High water table creates additional design elements</a:t>
            </a:r>
          </a:p>
          <a:p>
            <a:pPr marL="285750" indent="-285750">
              <a:buFont typeface="Arial" panose="020B0604020202020204" pitchFamily="34" charset="0"/>
              <a:buChar char="•"/>
            </a:pPr>
            <a:r>
              <a:rPr lang="en-US" dirty="0">
                <a:solidFill>
                  <a:schemeClr val="tx1"/>
                </a:solidFill>
              </a:rPr>
              <a:t>Larger construction footprint</a:t>
            </a:r>
          </a:p>
          <a:p>
            <a:pPr marL="285750" indent="-285750">
              <a:buFont typeface="Arial" panose="020B0604020202020204" pitchFamily="34" charset="0"/>
              <a:buChar char="•"/>
            </a:pPr>
            <a:r>
              <a:rPr lang="en-US" dirty="0">
                <a:solidFill>
                  <a:schemeClr val="tx1"/>
                </a:solidFill>
              </a:rPr>
              <a:t>No secant piles creating additional structural considerations</a:t>
            </a:r>
          </a:p>
          <a:p>
            <a:pPr marL="285750" indent="-285750">
              <a:buFont typeface="Arial" panose="020B0604020202020204" pitchFamily="34" charset="0"/>
              <a:buChar char="•"/>
            </a:pPr>
            <a:r>
              <a:rPr lang="en-US" dirty="0">
                <a:solidFill>
                  <a:schemeClr val="tx1"/>
                </a:solidFill>
              </a:rPr>
              <a:t>Significant construction costs</a:t>
            </a:r>
          </a:p>
          <a:p>
            <a:endParaRPr lang="en-US" dirty="0"/>
          </a:p>
          <a:p>
            <a:endParaRPr lang="en-US" dirty="0"/>
          </a:p>
        </p:txBody>
      </p:sp>
      <p:sp>
        <p:nvSpPr>
          <p:cNvPr id="13" name="Title 1">
            <a:extLst>
              <a:ext uri="{FF2B5EF4-FFF2-40B4-BE49-F238E27FC236}">
                <a16:creationId xmlns:a16="http://schemas.microsoft.com/office/drawing/2014/main" id="{2260F097-5A2C-45A2-B2DF-43C0001E9EDA}"/>
              </a:ext>
            </a:extLst>
          </p:cNvPr>
          <p:cNvSpPr txBox="1">
            <a:spLocks/>
          </p:cNvSpPr>
          <p:nvPr/>
        </p:nvSpPr>
        <p:spPr>
          <a:xfrm>
            <a:off x="894801" y="3306849"/>
            <a:ext cx="6703031" cy="64423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CHSRA Design Requirements</a:t>
            </a:r>
          </a:p>
        </p:txBody>
      </p:sp>
    </p:spTree>
    <p:extLst>
      <p:ext uri="{BB962C8B-B14F-4D97-AF65-F5344CB8AC3E}">
        <p14:creationId xmlns:p14="http://schemas.microsoft.com/office/powerpoint/2010/main" val="86035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B9E846-CF4F-40C0-B95F-B85CD986FA59}"/>
              </a:ext>
            </a:extLst>
          </p:cNvPr>
          <p:cNvSpPr txBox="1">
            <a:spLocks/>
          </p:cNvSpPr>
          <p:nvPr/>
        </p:nvSpPr>
        <p:spPr>
          <a:xfrm>
            <a:off x="894801" y="241301"/>
            <a:ext cx="9255039" cy="644236"/>
          </a:xfrm>
          <a:prstGeom prst="rect">
            <a:avLst/>
          </a:prstGeom>
          <a:effectLst/>
        </p:spPr>
        <p:txBody>
          <a:bodyPr vert="horz" lIns="91440" tIns="45720" rIns="91440" bIns="45720" rtlCol="0" anchor="b">
            <a:normAutofit fontScale="5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Viaduct in the median and east edge of US-101</a:t>
            </a:r>
            <a:endParaRPr lang="en-US" b="1" dirty="0"/>
          </a:p>
        </p:txBody>
      </p:sp>
      <p:grpSp>
        <p:nvGrpSpPr>
          <p:cNvPr id="6" name="Group 5">
            <a:extLst>
              <a:ext uri="{FF2B5EF4-FFF2-40B4-BE49-F238E27FC236}">
                <a16:creationId xmlns:a16="http://schemas.microsoft.com/office/drawing/2014/main" id="{28B088D7-15D6-40C5-99E5-AF27B9115963}"/>
              </a:ext>
            </a:extLst>
          </p:cNvPr>
          <p:cNvGrpSpPr/>
          <p:nvPr/>
        </p:nvGrpSpPr>
        <p:grpSpPr>
          <a:xfrm>
            <a:off x="-2294257" y="1787084"/>
            <a:ext cx="8038977" cy="4738124"/>
            <a:chOff x="1506415" y="1099305"/>
            <a:chExt cx="9144000" cy="5389418"/>
          </a:xfrm>
        </p:grpSpPr>
        <p:pic>
          <p:nvPicPr>
            <p:cNvPr id="3" name="Picture 2">
              <a:extLst>
                <a:ext uri="{FF2B5EF4-FFF2-40B4-BE49-F238E27FC236}">
                  <a16:creationId xmlns:a16="http://schemas.microsoft.com/office/drawing/2014/main" id="{1A7889B2-DC1D-4ED0-9CDD-BE91DB934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415" y="1099305"/>
              <a:ext cx="9144000" cy="5389418"/>
            </a:xfrm>
            <a:prstGeom prst="rect">
              <a:avLst/>
            </a:prstGeom>
          </p:spPr>
        </p:pic>
        <p:sp>
          <p:nvSpPr>
            <p:cNvPr id="5" name="Freeform: Shape 4">
              <a:extLst>
                <a:ext uri="{FF2B5EF4-FFF2-40B4-BE49-F238E27FC236}">
                  <a16:creationId xmlns:a16="http://schemas.microsoft.com/office/drawing/2014/main" id="{8F1BE530-7D00-4666-AE56-073E63163490}"/>
                </a:ext>
              </a:extLst>
            </p:cNvPr>
            <p:cNvSpPr/>
            <p:nvPr/>
          </p:nvSpPr>
          <p:spPr>
            <a:xfrm>
              <a:off x="4340352" y="1865376"/>
              <a:ext cx="6303264" cy="1633728"/>
            </a:xfrm>
            <a:custGeom>
              <a:avLst/>
              <a:gdLst>
                <a:gd name="connsiteX0" fmla="*/ 0 w 6303264"/>
                <a:gd name="connsiteY0" fmla="*/ 1572768 h 1633728"/>
                <a:gd name="connsiteX1" fmla="*/ 42672 w 6303264"/>
                <a:gd name="connsiteY1" fmla="*/ 1633728 h 1633728"/>
                <a:gd name="connsiteX2" fmla="*/ 377952 w 6303264"/>
                <a:gd name="connsiteY2" fmla="*/ 1402080 h 1633728"/>
                <a:gd name="connsiteX3" fmla="*/ 707136 w 6303264"/>
                <a:gd name="connsiteY3" fmla="*/ 1194816 h 1633728"/>
                <a:gd name="connsiteX4" fmla="*/ 1255776 w 6303264"/>
                <a:gd name="connsiteY4" fmla="*/ 890016 h 1633728"/>
                <a:gd name="connsiteX5" fmla="*/ 1871472 w 6303264"/>
                <a:gd name="connsiteY5" fmla="*/ 621792 h 1633728"/>
                <a:gd name="connsiteX6" fmla="*/ 2481072 w 6303264"/>
                <a:gd name="connsiteY6" fmla="*/ 396240 h 1633728"/>
                <a:gd name="connsiteX7" fmla="*/ 3127248 w 6303264"/>
                <a:gd name="connsiteY7" fmla="*/ 243840 h 1633728"/>
                <a:gd name="connsiteX8" fmla="*/ 4029456 w 6303264"/>
                <a:gd name="connsiteY8" fmla="*/ 91440 h 1633728"/>
                <a:gd name="connsiteX9" fmla="*/ 4888992 w 6303264"/>
                <a:gd name="connsiteY9" fmla="*/ 54864 h 1633728"/>
                <a:gd name="connsiteX10" fmla="*/ 6004560 w 6303264"/>
                <a:gd name="connsiteY10" fmla="*/ 79248 h 1633728"/>
                <a:gd name="connsiteX11" fmla="*/ 6291072 w 6303264"/>
                <a:gd name="connsiteY11" fmla="*/ 79248 h 1633728"/>
                <a:gd name="connsiteX12" fmla="*/ 6303264 w 6303264"/>
                <a:gd name="connsiteY12" fmla="*/ 36576 h 1633728"/>
                <a:gd name="connsiteX13" fmla="*/ 4882896 w 6303264"/>
                <a:gd name="connsiteY13" fmla="*/ 0 h 1633728"/>
                <a:gd name="connsiteX14" fmla="*/ 4248912 w 6303264"/>
                <a:gd name="connsiteY14" fmla="*/ 18288 h 1633728"/>
                <a:gd name="connsiteX15" fmla="*/ 3870960 w 6303264"/>
                <a:gd name="connsiteY15" fmla="*/ 60960 h 1633728"/>
                <a:gd name="connsiteX16" fmla="*/ 2834640 w 6303264"/>
                <a:gd name="connsiteY16" fmla="*/ 243840 h 1633728"/>
                <a:gd name="connsiteX17" fmla="*/ 2225040 w 6303264"/>
                <a:gd name="connsiteY17" fmla="*/ 438912 h 1633728"/>
                <a:gd name="connsiteX18" fmla="*/ 1365504 w 6303264"/>
                <a:gd name="connsiteY18" fmla="*/ 780288 h 1633728"/>
                <a:gd name="connsiteX19" fmla="*/ 780288 w 6303264"/>
                <a:gd name="connsiteY19" fmla="*/ 1085088 h 1633728"/>
                <a:gd name="connsiteX20" fmla="*/ 0 w 6303264"/>
                <a:gd name="connsiteY20" fmla="*/ 1572768 h 163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3264" h="1633728">
                  <a:moveTo>
                    <a:pt x="0" y="1572768"/>
                  </a:moveTo>
                  <a:lnTo>
                    <a:pt x="42672" y="1633728"/>
                  </a:lnTo>
                  <a:lnTo>
                    <a:pt x="377952" y="1402080"/>
                  </a:lnTo>
                  <a:lnTo>
                    <a:pt x="707136" y="1194816"/>
                  </a:lnTo>
                  <a:lnTo>
                    <a:pt x="1255776" y="890016"/>
                  </a:lnTo>
                  <a:lnTo>
                    <a:pt x="1871472" y="621792"/>
                  </a:lnTo>
                  <a:lnTo>
                    <a:pt x="2481072" y="396240"/>
                  </a:lnTo>
                  <a:lnTo>
                    <a:pt x="3127248" y="243840"/>
                  </a:lnTo>
                  <a:lnTo>
                    <a:pt x="4029456" y="91440"/>
                  </a:lnTo>
                  <a:lnTo>
                    <a:pt x="4888992" y="54864"/>
                  </a:lnTo>
                  <a:lnTo>
                    <a:pt x="6004560" y="79248"/>
                  </a:lnTo>
                  <a:lnTo>
                    <a:pt x="6291072" y="79248"/>
                  </a:lnTo>
                  <a:lnTo>
                    <a:pt x="6303264" y="36576"/>
                  </a:lnTo>
                  <a:lnTo>
                    <a:pt x="4882896" y="0"/>
                  </a:lnTo>
                  <a:lnTo>
                    <a:pt x="4248912" y="18288"/>
                  </a:lnTo>
                  <a:lnTo>
                    <a:pt x="3870960" y="60960"/>
                  </a:lnTo>
                  <a:lnTo>
                    <a:pt x="2834640" y="243840"/>
                  </a:lnTo>
                  <a:lnTo>
                    <a:pt x="2225040" y="438912"/>
                  </a:lnTo>
                  <a:lnTo>
                    <a:pt x="1365504" y="780288"/>
                  </a:lnTo>
                  <a:lnTo>
                    <a:pt x="780288" y="1085088"/>
                  </a:lnTo>
                  <a:lnTo>
                    <a:pt x="0" y="1572768"/>
                  </a:lnTo>
                  <a:close/>
                </a:path>
              </a:pathLst>
            </a:custGeom>
            <a:solidFill>
              <a:srgbClr val="C77069">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F527968-97FD-4ED9-A83F-E4A89A156E85}"/>
              </a:ext>
            </a:extLst>
          </p:cNvPr>
          <p:cNvGrpSpPr/>
          <p:nvPr/>
        </p:nvGrpSpPr>
        <p:grpSpPr>
          <a:xfrm>
            <a:off x="5742014" y="1787084"/>
            <a:ext cx="8043718" cy="4738124"/>
            <a:chOff x="1536192" y="1102236"/>
            <a:chExt cx="9149393" cy="5389418"/>
          </a:xfrm>
        </p:grpSpPr>
        <p:pic>
          <p:nvPicPr>
            <p:cNvPr id="8" name="Picture 7">
              <a:extLst>
                <a:ext uri="{FF2B5EF4-FFF2-40B4-BE49-F238E27FC236}">
                  <a16:creationId xmlns:a16="http://schemas.microsoft.com/office/drawing/2014/main" id="{938BC5C4-1429-47E9-959E-704366177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585" y="1102236"/>
              <a:ext cx="9144000" cy="5389418"/>
            </a:xfrm>
            <a:prstGeom prst="rect">
              <a:avLst/>
            </a:prstGeom>
          </p:spPr>
        </p:pic>
        <p:sp>
          <p:nvSpPr>
            <p:cNvPr id="9" name="Freeform: Shape 8">
              <a:extLst>
                <a:ext uri="{FF2B5EF4-FFF2-40B4-BE49-F238E27FC236}">
                  <a16:creationId xmlns:a16="http://schemas.microsoft.com/office/drawing/2014/main" id="{05DDEC63-B0D0-4E32-AF12-6E4FF9DE17F2}"/>
                </a:ext>
              </a:extLst>
            </p:cNvPr>
            <p:cNvSpPr/>
            <p:nvPr/>
          </p:nvSpPr>
          <p:spPr>
            <a:xfrm>
              <a:off x="1536192" y="1901952"/>
              <a:ext cx="6669024" cy="1456944"/>
            </a:xfrm>
            <a:custGeom>
              <a:avLst/>
              <a:gdLst>
                <a:gd name="connsiteX0" fmla="*/ 0 w 6669024"/>
                <a:gd name="connsiteY0" fmla="*/ 0 h 1456944"/>
                <a:gd name="connsiteX1" fmla="*/ 280416 w 6669024"/>
                <a:gd name="connsiteY1" fmla="*/ 24384 h 1456944"/>
                <a:gd name="connsiteX2" fmla="*/ 841248 w 6669024"/>
                <a:gd name="connsiteY2" fmla="*/ 24384 h 1456944"/>
                <a:gd name="connsiteX3" fmla="*/ 1170432 w 6669024"/>
                <a:gd name="connsiteY3" fmla="*/ 36576 h 1456944"/>
                <a:gd name="connsiteX4" fmla="*/ 1572768 w 6669024"/>
                <a:gd name="connsiteY4" fmla="*/ 85344 h 1456944"/>
                <a:gd name="connsiteX5" fmla="*/ 2267712 w 6669024"/>
                <a:gd name="connsiteY5" fmla="*/ 176784 h 1456944"/>
                <a:gd name="connsiteX6" fmla="*/ 3145536 w 6669024"/>
                <a:gd name="connsiteY6" fmla="*/ 347472 h 1456944"/>
                <a:gd name="connsiteX7" fmla="*/ 4376928 w 6669024"/>
                <a:gd name="connsiteY7" fmla="*/ 682752 h 1456944"/>
                <a:gd name="connsiteX8" fmla="*/ 5236464 w 6669024"/>
                <a:gd name="connsiteY8" fmla="*/ 944880 h 1456944"/>
                <a:gd name="connsiteX9" fmla="*/ 6669024 w 6669024"/>
                <a:gd name="connsiteY9" fmla="*/ 1389888 h 1456944"/>
                <a:gd name="connsiteX10" fmla="*/ 6644640 w 6669024"/>
                <a:gd name="connsiteY10" fmla="*/ 1456944 h 1456944"/>
                <a:gd name="connsiteX11" fmla="*/ 4535424 w 6669024"/>
                <a:gd name="connsiteY11" fmla="*/ 804672 h 1456944"/>
                <a:gd name="connsiteX12" fmla="*/ 3810000 w 6669024"/>
                <a:gd name="connsiteY12" fmla="*/ 579120 h 1456944"/>
                <a:gd name="connsiteX13" fmla="*/ 2865120 w 6669024"/>
                <a:gd name="connsiteY13" fmla="*/ 341376 h 1456944"/>
                <a:gd name="connsiteX14" fmla="*/ 1920240 w 6669024"/>
                <a:gd name="connsiteY14" fmla="*/ 182880 h 1456944"/>
                <a:gd name="connsiteX15" fmla="*/ 1152144 w 6669024"/>
                <a:gd name="connsiteY15" fmla="*/ 97536 h 1456944"/>
                <a:gd name="connsiteX16" fmla="*/ 0 w 6669024"/>
                <a:gd name="connsiteY16" fmla="*/ 67056 h 1456944"/>
                <a:gd name="connsiteX17" fmla="*/ 0 w 6669024"/>
                <a:gd name="connsiteY17" fmla="*/ 0 h 145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9024" h="1456944">
                  <a:moveTo>
                    <a:pt x="0" y="0"/>
                  </a:moveTo>
                  <a:lnTo>
                    <a:pt x="280416" y="24384"/>
                  </a:lnTo>
                  <a:lnTo>
                    <a:pt x="841248" y="24384"/>
                  </a:lnTo>
                  <a:lnTo>
                    <a:pt x="1170432" y="36576"/>
                  </a:lnTo>
                  <a:lnTo>
                    <a:pt x="1572768" y="85344"/>
                  </a:lnTo>
                  <a:lnTo>
                    <a:pt x="2267712" y="176784"/>
                  </a:lnTo>
                  <a:lnTo>
                    <a:pt x="3145536" y="347472"/>
                  </a:lnTo>
                  <a:lnTo>
                    <a:pt x="4376928" y="682752"/>
                  </a:lnTo>
                  <a:lnTo>
                    <a:pt x="5236464" y="944880"/>
                  </a:lnTo>
                  <a:lnTo>
                    <a:pt x="6669024" y="1389888"/>
                  </a:lnTo>
                  <a:lnTo>
                    <a:pt x="6644640" y="1456944"/>
                  </a:lnTo>
                  <a:lnTo>
                    <a:pt x="4535424" y="804672"/>
                  </a:lnTo>
                  <a:lnTo>
                    <a:pt x="3810000" y="579120"/>
                  </a:lnTo>
                  <a:lnTo>
                    <a:pt x="2865120" y="341376"/>
                  </a:lnTo>
                  <a:lnTo>
                    <a:pt x="1920240" y="182880"/>
                  </a:lnTo>
                  <a:lnTo>
                    <a:pt x="1152144" y="97536"/>
                  </a:lnTo>
                  <a:lnTo>
                    <a:pt x="0" y="67056"/>
                  </a:lnTo>
                  <a:lnTo>
                    <a:pt x="0" y="0"/>
                  </a:lnTo>
                  <a:close/>
                </a:path>
              </a:pathLst>
            </a:custGeom>
            <a:solidFill>
              <a:srgbClr val="C77069">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3776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CAB-9287-4B7C-897C-C540D767C768}"/>
              </a:ext>
            </a:extLst>
          </p:cNvPr>
          <p:cNvSpPr>
            <a:spLocks noGrp="1"/>
          </p:cNvSpPr>
          <p:nvPr>
            <p:ph type="title"/>
          </p:nvPr>
        </p:nvSpPr>
        <p:spPr>
          <a:xfrm>
            <a:off x="894801" y="241301"/>
            <a:ext cx="9255039" cy="644236"/>
          </a:xfrm>
        </p:spPr>
        <p:txBody>
          <a:bodyPr>
            <a:normAutofit/>
          </a:bodyPr>
          <a:lstStyle/>
          <a:p>
            <a:r>
              <a:rPr lang="en-US" b="1" dirty="0"/>
              <a:t>Viaduct in the median and east edge of US-101</a:t>
            </a:r>
          </a:p>
        </p:txBody>
      </p:sp>
      <p:sp>
        <p:nvSpPr>
          <p:cNvPr id="4" name="Text Placeholder 3">
            <a:extLst>
              <a:ext uri="{FF2B5EF4-FFF2-40B4-BE49-F238E27FC236}">
                <a16:creationId xmlns:a16="http://schemas.microsoft.com/office/drawing/2014/main" id="{8BF7E913-D42F-4D55-864D-1BF4789D2467}"/>
              </a:ext>
            </a:extLst>
          </p:cNvPr>
          <p:cNvSpPr>
            <a:spLocks noGrp="1"/>
          </p:cNvSpPr>
          <p:nvPr>
            <p:ph type="body" sz="half" idx="2"/>
          </p:nvPr>
        </p:nvSpPr>
        <p:spPr>
          <a:xfrm>
            <a:off x="1008408" y="1844503"/>
            <a:ext cx="5306293" cy="1472275"/>
          </a:xfrm>
        </p:spPr>
        <p:txBody>
          <a:bodyPr>
            <a:normAutofit fontScale="92500" lnSpcReduction="10000"/>
          </a:bodyPr>
          <a:lstStyle/>
          <a:p>
            <a:pPr marL="285750" indent="-285750">
              <a:buFont typeface="Arial" panose="020B0604020202020204" pitchFamily="34" charset="0"/>
              <a:buChar char="•"/>
            </a:pPr>
            <a:r>
              <a:rPr lang="en-US" dirty="0">
                <a:solidFill>
                  <a:schemeClr val="tx1"/>
                </a:solidFill>
              </a:rPr>
              <a:t>Located within the median and on the east side of US-101</a:t>
            </a:r>
          </a:p>
          <a:p>
            <a:pPr marL="285750" indent="-285750">
              <a:buFont typeface="Arial" panose="020B0604020202020204" pitchFamily="34" charset="0"/>
              <a:buChar char="•"/>
            </a:pPr>
            <a:r>
              <a:rPr lang="en-US" dirty="0">
                <a:solidFill>
                  <a:schemeClr val="tx1"/>
                </a:solidFill>
              </a:rPr>
              <a:t>Design speed up to 250 mph</a:t>
            </a:r>
          </a:p>
          <a:p>
            <a:pPr marL="285750" indent="-285750">
              <a:buFont typeface="Arial" panose="020B0604020202020204" pitchFamily="34" charset="0"/>
              <a:buChar char="•"/>
            </a:pPr>
            <a:r>
              <a:rPr lang="en-US" dirty="0">
                <a:solidFill>
                  <a:schemeClr val="tx1"/>
                </a:solidFill>
              </a:rPr>
              <a:t>Connects with CHSRA alignments north and south of Morgan Hill</a:t>
            </a:r>
          </a:p>
          <a:p>
            <a:endParaRPr lang="en-US" dirty="0"/>
          </a:p>
          <a:p>
            <a:endParaRPr lang="en-US" dirty="0"/>
          </a:p>
        </p:txBody>
      </p:sp>
      <p:sp>
        <p:nvSpPr>
          <p:cNvPr id="5" name="Title 1">
            <a:extLst>
              <a:ext uri="{FF2B5EF4-FFF2-40B4-BE49-F238E27FC236}">
                <a16:creationId xmlns:a16="http://schemas.microsoft.com/office/drawing/2014/main" id="{AC1E4330-C45F-4A71-BD6E-8993CEA99D60}"/>
              </a:ext>
            </a:extLst>
          </p:cNvPr>
          <p:cNvSpPr txBox="1">
            <a:spLocks/>
          </p:cNvSpPr>
          <p:nvPr/>
        </p:nvSpPr>
        <p:spPr>
          <a:xfrm>
            <a:off x="894801" y="3171767"/>
            <a:ext cx="3657600" cy="57727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CHALLENGES</a:t>
            </a:r>
          </a:p>
        </p:txBody>
      </p:sp>
      <p:sp>
        <p:nvSpPr>
          <p:cNvPr id="6" name="Text Placeholder 3">
            <a:extLst>
              <a:ext uri="{FF2B5EF4-FFF2-40B4-BE49-F238E27FC236}">
                <a16:creationId xmlns:a16="http://schemas.microsoft.com/office/drawing/2014/main" id="{A24846D6-D966-4F5D-9ABE-725A303B7CAD}"/>
              </a:ext>
            </a:extLst>
          </p:cNvPr>
          <p:cNvSpPr txBox="1">
            <a:spLocks/>
          </p:cNvSpPr>
          <p:nvPr/>
        </p:nvSpPr>
        <p:spPr>
          <a:xfrm>
            <a:off x="1008409" y="3823856"/>
            <a:ext cx="5306292" cy="2411614"/>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85750" indent="-285750">
              <a:buFont typeface="Arial" panose="020B0604020202020204" pitchFamily="34" charset="0"/>
              <a:buChar char="•"/>
            </a:pPr>
            <a:r>
              <a:rPr lang="en-US" dirty="0">
                <a:solidFill>
                  <a:schemeClr val="tx1"/>
                </a:solidFill>
              </a:rPr>
              <a:t>Cannot continue in the median south of the City due to San Martin Airport</a:t>
            </a:r>
          </a:p>
          <a:p>
            <a:pPr marL="285750" indent="-285750">
              <a:buFont typeface="Arial" panose="020B0604020202020204" pitchFamily="34" charset="0"/>
              <a:buChar char="•"/>
            </a:pPr>
            <a:r>
              <a:rPr lang="en-US" dirty="0">
                <a:solidFill>
                  <a:schemeClr val="tx1"/>
                </a:solidFill>
              </a:rPr>
              <a:t>Significant length of complex structures, such as straddle bents</a:t>
            </a:r>
          </a:p>
          <a:p>
            <a:pPr marL="285750" indent="-285750">
              <a:buFont typeface="Arial" panose="020B0604020202020204" pitchFamily="34" charset="0"/>
              <a:buChar char="•"/>
            </a:pPr>
            <a:r>
              <a:rPr lang="en-US" dirty="0">
                <a:solidFill>
                  <a:schemeClr val="tx1"/>
                </a:solidFill>
              </a:rPr>
              <a:t>Not compatible with approved High Occupancy Toll (HOT) lanes project by Caltrans for the current US-101median.</a:t>
            </a:r>
          </a:p>
          <a:p>
            <a:pPr marL="285750" indent="-285750">
              <a:buFont typeface="Arial" panose="020B0604020202020204" pitchFamily="34" charset="0"/>
              <a:buChar char="•"/>
            </a:pPr>
            <a:r>
              <a:rPr lang="en-US" dirty="0">
                <a:solidFill>
                  <a:schemeClr val="tx1"/>
                </a:solidFill>
              </a:rPr>
              <a:t>Significant construction cost.</a:t>
            </a:r>
          </a:p>
          <a:p>
            <a:endParaRPr lang="en-US" dirty="0"/>
          </a:p>
        </p:txBody>
      </p:sp>
      <p:sp>
        <p:nvSpPr>
          <p:cNvPr id="7" name="Title 1">
            <a:extLst>
              <a:ext uri="{FF2B5EF4-FFF2-40B4-BE49-F238E27FC236}">
                <a16:creationId xmlns:a16="http://schemas.microsoft.com/office/drawing/2014/main" id="{4305E164-AE63-4DD7-9A74-5AB939D97EB6}"/>
              </a:ext>
            </a:extLst>
          </p:cNvPr>
          <p:cNvSpPr txBox="1">
            <a:spLocks/>
          </p:cNvSpPr>
          <p:nvPr/>
        </p:nvSpPr>
        <p:spPr>
          <a:xfrm>
            <a:off x="894801" y="968202"/>
            <a:ext cx="6703031" cy="64423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Design aspects</a:t>
            </a:r>
          </a:p>
        </p:txBody>
      </p:sp>
      <p:pic>
        <p:nvPicPr>
          <p:cNvPr id="10" name="Picture 9">
            <a:extLst>
              <a:ext uri="{FF2B5EF4-FFF2-40B4-BE49-F238E27FC236}">
                <a16:creationId xmlns:a16="http://schemas.microsoft.com/office/drawing/2014/main" id="{7DDD6C5D-6551-44A2-BFA7-A2ABE8AA5F3C}"/>
              </a:ext>
            </a:extLst>
          </p:cNvPr>
          <p:cNvPicPr/>
          <p:nvPr/>
        </p:nvPicPr>
        <p:blipFill>
          <a:blip r:embed="rId3">
            <a:extLst>
              <a:ext uri="{28A0092B-C50C-407E-A947-70E740481C1C}">
                <a14:useLocalDpi xmlns:a14="http://schemas.microsoft.com/office/drawing/2010/main" val="0"/>
              </a:ext>
            </a:extLst>
          </a:blip>
          <a:stretch>
            <a:fillRect/>
          </a:stretch>
        </p:blipFill>
        <p:spPr>
          <a:xfrm>
            <a:off x="7115695" y="2580640"/>
            <a:ext cx="4752743" cy="2448560"/>
          </a:xfrm>
          <a:prstGeom prst="rect">
            <a:avLst/>
          </a:prstGeom>
        </p:spPr>
      </p:pic>
    </p:spTree>
    <p:extLst>
      <p:ext uri="{BB962C8B-B14F-4D97-AF65-F5344CB8AC3E}">
        <p14:creationId xmlns:p14="http://schemas.microsoft.com/office/powerpoint/2010/main" val="273956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CAB-9287-4B7C-897C-C540D767C768}"/>
              </a:ext>
            </a:extLst>
          </p:cNvPr>
          <p:cNvSpPr>
            <a:spLocks noGrp="1"/>
          </p:cNvSpPr>
          <p:nvPr>
            <p:ph type="title"/>
          </p:nvPr>
        </p:nvSpPr>
        <p:spPr>
          <a:xfrm>
            <a:off x="894801" y="241301"/>
            <a:ext cx="9255039" cy="644236"/>
          </a:xfrm>
        </p:spPr>
        <p:txBody>
          <a:bodyPr>
            <a:normAutofit/>
          </a:bodyPr>
          <a:lstStyle/>
          <a:p>
            <a:r>
              <a:rPr lang="en-US" dirty="0"/>
              <a:t>Conclusions</a:t>
            </a:r>
          </a:p>
        </p:txBody>
      </p:sp>
      <p:sp>
        <p:nvSpPr>
          <p:cNvPr id="4" name="Text Placeholder 3">
            <a:extLst>
              <a:ext uri="{FF2B5EF4-FFF2-40B4-BE49-F238E27FC236}">
                <a16:creationId xmlns:a16="http://schemas.microsoft.com/office/drawing/2014/main" id="{8BF7E913-D42F-4D55-864D-1BF4789D2467}"/>
              </a:ext>
            </a:extLst>
          </p:cNvPr>
          <p:cNvSpPr>
            <a:spLocks noGrp="1"/>
          </p:cNvSpPr>
          <p:nvPr>
            <p:ph type="body" sz="half" idx="2"/>
          </p:nvPr>
        </p:nvSpPr>
        <p:spPr>
          <a:xfrm>
            <a:off x="1008407" y="1642276"/>
            <a:ext cx="6500223" cy="4485961"/>
          </a:xfrm>
        </p:spPr>
        <p:txBody>
          <a:bodyPr>
            <a:normAutofit/>
          </a:bodyPr>
          <a:lstStyle/>
          <a:p>
            <a:pPr marL="285750" indent="-285750">
              <a:buFont typeface="Arial" panose="020B0604020202020204" pitchFamily="34" charset="0"/>
              <a:buChar char="•"/>
            </a:pPr>
            <a:r>
              <a:rPr lang="en-US" b="1" dirty="0">
                <a:solidFill>
                  <a:schemeClr val="tx1"/>
                </a:solidFill>
              </a:rPr>
              <a:t>Highway 101 Median Alternative:</a:t>
            </a:r>
          </a:p>
          <a:p>
            <a:pPr marL="742950" lvl="1" indent="-285750">
              <a:buFont typeface="Arial" panose="020B0604020202020204" pitchFamily="34" charset="0"/>
              <a:buChar char="•"/>
            </a:pPr>
            <a:r>
              <a:rPr lang="en-US" dirty="0">
                <a:solidFill>
                  <a:schemeClr val="tx1"/>
                </a:solidFill>
              </a:rPr>
              <a:t>Not compatible with Caltrans US-101 HOT Lane Project</a:t>
            </a:r>
          </a:p>
          <a:p>
            <a:pPr marL="742950" lvl="1" indent="-285750">
              <a:buFont typeface="Arial" panose="020B0604020202020204" pitchFamily="34" charset="0"/>
              <a:buChar char="•"/>
            </a:pPr>
            <a:r>
              <a:rPr lang="en-US" dirty="0">
                <a:solidFill>
                  <a:schemeClr val="tx1"/>
                </a:solidFill>
              </a:rPr>
              <a:t>Significant reduction in speed</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Trench Alternative:</a:t>
            </a:r>
          </a:p>
          <a:p>
            <a:pPr marL="742950" lvl="1" indent="-285750">
              <a:buFont typeface="Arial" panose="020B0604020202020204" pitchFamily="34" charset="0"/>
              <a:buChar char="•"/>
            </a:pPr>
            <a:r>
              <a:rPr lang="en-US" dirty="0">
                <a:solidFill>
                  <a:schemeClr val="tx1"/>
                </a:solidFill>
              </a:rPr>
              <a:t>Complicated by waterproofing design requirement</a:t>
            </a:r>
          </a:p>
          <a:p>
            <a:pPr marL="742950" lvl="1" indent="-285750">
              <a:buFont typeface="Arial" panose="020B0604020202020204" pitchFamily="34" charset="0"/>
              <a:buChar char="•"/>
            </a:pPr>
            <a:r>
              <a:rPr lang="en-US" dirty="0">
                <a:solidFill>
                  <a:schemeClr val="tx1"/>
                </a:solidFill>
              </a:rPr>
              <a:t>May have additional construction &amp; right-of-way impacts</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East side Highway 101 Alternative:</a:t>
            </a:r>
          </a:p>
          <a:p>
            <a:pPr marL="742950" lvl="1" indent="-285750">
              <a:buFont typeface="Arial" panose="020B0604020202020204" pitchFamily="34" charset="0"/>
              <a:buChar char="•"/>
            </a:pPr>
            <a:r>
              <a:rPr lang="en-US" dirty="0">
                <a:solidFill>
                  <a:schemeClr val="tx1"/>
                </a:solidFill>
              </a:rPr>
              <a:t>Complex structures</a:t>
            </a:r>
          </a:p>
          <a:p>
            <a:pPr marL="742950" lvl="1" indent="-285750">
              <a:buFont typeface="Arial" panose="020B0604020202020204" pitchFamily="34" charset="0"/>
              <a:buChar char="•"/>
            </a:pPr>
            <a:r>
              <a:rPr lang="en-US" dirty="0">
                <a:solidFill>
                  <a:schemeClr val="tx1"/>
                </a:solidFill>
              </a:rPr>
              <a:t>May have additional construction &amp; right-of-way impacts</a:t>
            </a:r>
          </a:p>
          <a:p>
            <a:pPr marL="742950" lvl="1" indent="-285750">
              <a:buFont typeface="Arial" panose="020B0604020202020204" pitchFamily="34" charset="0"/>
              <a:buChar char="•"/>
            </a:pPr>
            <a:r>
              <a:rPr lang="en-US" dirty="0">
                <a:solidFill>
                  <a:schemeClr val="tx1"/>
                </a:solidFill>
              </a:rPr>
              <a:t>Not compatible with US-101 HOT Lane Project</a:t>
            </a:r>
          </a:p>
          <a:p>
            <a:pPr marL="742950" lvl="1" indent="-285750">
              <a:buFont typeface="Arial" panose="020B0604020202020204" pitchFamily="34" charset="0"/>
              <a:buChar char="•"/>
            </a:pPr>
            <a:endParaRPr lang="en-US" dirty="0">
              <a:solidFill>
                <a:schemeClr val="tx1"/>
              </a:solidFill>
            </a:endParaRPr>
          </a:p>
          <a:p>
            <a:endParaRPr lang="en-US" dirty="0"/>
          </a:p>
          <a:p>
            <a:endParaRPr lang="en-US" dirty="0"/>
          </a:p>
        </p:txBody>
      </p:sp>
      <p:sp>
        <p:nvSpPr>
          <p:cNvPr id="8" name="Title 1">
            <a:extLst>
              <a:ext uri="{FF2B5EF4-FFF2-40B4-BE49-F238E27FC236}">
                <a16:creationId xmlns:a16="http://schemas.microsoft.com/office/drawing/2014/main" id="{08977161-C634-41A8-AFA3-976CF8B25271}"/>
              </a:ext>
            </a:extLst>
          </p:cNvPr>
          <p:cNvSpPr txBox="1">
            <a:spLocks/>
          </p:cNvSpPr>
          <p:nvPr/>
        </p:nvSpPr>
        <p:spPr>
          <a:xfrm>
            <a:off x="894800" y="956409"/>
            <a:ext cx="9255039" cy="64423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Morgan Hill studied alternatives</a:t>
            </a:r>
          </a:p>
        </p:txBody>
      </p:sp>
    </p:spTree>
    <p:extLst>
      <p:ext uri="{BB962C8B-B14F-4D97-AF65-F5344CB8AC3E}">
        <p14:creationId xmlns:p14="http://schemas.microsoft.com/office/powerpoint/2010/main" val="418551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5DBC-61D0-49DA-93DD-0516A8DAB697}"/>
              </a:ext>
            </a:extLst>
          </p:cNvPr>
          <p:cNvSpPr>
            <a:spLocks noGrp="1"/>
          </p:cNvSpPr>
          <p:nvPr>
            <p:ph type="title"/>
          </p:nvPr>
        </p:nvSpPr>
        <p:spPr>
          <a:xfrm>
            <a:off x="2301996" y="2734408"/>
            <a:ext cx="7237657" cy="896816"/>
          </a:xfrm>
        </p:spPr>
        <p:txBody>
          <a:bodyPr>
            <a:normAutofit/>
          </a:bodyPr>
          <a:lstStyle/>
          <a:p>
            <a:r>
              <a:rPr lang="en-US" sz="3600" dirty="0"/>
              <a:t>Questions?</a:t>
            </a:r>
          </a:p>
        </p:txBody>
      </p:sp>
    </p:spTree>
    <p:extLst>
      <p:ext uri="{BB962C8B-B14F-4D97-AF65-F5344CB8AC3E}">
        <p14:creationId xmlns:p14="http://schemas.microsoft.com/office/powerpoint/2010/main" val="64630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1571" y="178621"/>
            <a:ext cx="5246923" cy="523206"/>
          </a:xfrm>
          <a:prstGeom prst="rect">
            <a:avLst/>
          </a:prstGeom>
          <a:noFill/>
        </p:spPr>
        <p:txBody>
          <a:bodyPr wrap="none" lIns="91427" tIns="45713" rIns="91427" bIns="45713" rtlCol="0">
            <a:spAutoFit/>
          </a:bodyPr>
          <a:lstStyle/>
          <a:p>
            <a:r>
              <a:rPr lang="en-US" sz="2800" b="1" dirty="0"/>
              <a:t>CHSRA Proposed Alternatives</a:t>
            </a:r>
          </a:p>
        </p:txBody>
      </p:sp>
      <p:pic>
        <p:nvPicPr>
          <p:cNvPr id="3" name="Picture 2">
            <a:extLst>
              <a:ext uri="{FF2B5EF4-FFF2-40B4-BE49-F238E27FC236}">
                <a16:creationId xmlns:a16="http://schemas.microsoft.com/office/drawing/2014/main" id="{EE1EDC81-62C8-4F56-9DBA-A616A84B0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208" y="1187228"/>
            <a:ext cx="9144000" cy="5389418"/>
          </a:xfrm>
          <a:prstGeom prst="rect">
            <a:avLst/>
          </a:prstGeom>
        </p:spPr>
      </p:pic>
    </p:spTree>
    <p:extLst>
      <p:ext uri="{BB962C8B-B14F-4D97-AF65-F5344CB8AC3E}">
        <p14:creationId xmlns:p14="http://schemas.microsoft.com/office/powerpoint/2010/main" val="150491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7610" y="345676"/>
            <a:ext cx="5246923" cy="523206"/>
          </a:xfrm>
          <a:prstGeom prst="rect">
            <a:avLst/>
          </a:prstGeom>
          <a:noFill/>
        </p:spPr>
        <p:txBody>
          <a:bodyPr wrap="none" lIns="91427" tIns="45713" rIns="91427" bIns="45713" rtlCol="0">
            <a:spAutoFit/>
          </a:bodyPr>
          <a:lstStyle/>
          <a:p>
            <a:r>
              <a:rPr lang="en-US" sz="2800" b="1" dirty="0"/>
              <a:t>CHSRA Proposed Alternatives</a:t>
            </a:r>
          </a:p>
        </p:txBody>
      </p:sp>
      <p:pic>
        <p:nvPicPr>
          <p:cNvPr id="3" name="Picture 2">
            <a:extLst>
              <a:ext uri="{FF2B5EF4-FFF2-40B4-BE49-F238E27FC236}">
                <a16:creationId xmlns:a16="http://schemas.microsoft.com/office/drawing/2014/main" id="{03D8882F-8683-4B5D-8FAC-D7BEAC649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377" y="1216536"/>
            <a:ext cx="9144000" cy="5389418"/>
          </a:xfrm>
          <a:prstGeom prst="rect">
            <a:avLst/>
          </a:prstGeom>
        </p:spPr>
      </p:pic>
    </p:spTree>
    <p:extLst>
      <p:ext uri="{BB962C8B-B14F-4D97-AF65-F5344CB8AC3E}">
        <p14:creationId xmlns:p14="http://schemas.microsoft.com/office/powerpoint/2010/main" val="3413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51C06-8C15-4AB3-ADFD-2DE45DCCDB7C}"/>
              </a:ext>
            </a:extLst>
          </p:cNvPr>
          <p:cNvSpPr>
            <a:spLocks noGrp="1"/>
          </p:cNvSpPr>
          <p:nvPr>
            <p:ph type="title"/>
          </p:nvPr>
        </p:nvSpPr>
        <p:spPr>
          <a:xfrm>
            <a:off x="4007225" y="290609"/>
            <a:ext cx="4664409" cy="743989"/>
          </a:xfrm>
        </p:spPr>
        <p:txBody>
          <a:bodyPr>
            <a:normAutofit/>
          </a:bodyPr>
          <a:lstStyle/>
          <a:p>
            <a:r>
              <a:rPr lang="en-US" dirty="0"/>
              <a:t>Embankment along </a:t>
            </a:r>
            <a:r>
              <a:rPr lang="en-US" dirty="0" err="1"/>
              <a:t>uprr</a:t>
            </a:r>
            <a:endParaRPr lang="en-US" dirty="0"/>
          </a:p>
        </p:txBody>
      </p:sp>
      <p:pic>
        <p:nvPicPr>
          <p:cNvPr id="8" name="Picture 7" descr="A close up of text on a white background&#10;&#10;Description generated with high confidence">
            <a:extLst>
              <a:ext uri="{FF2B5EF4-FFF2-40B4-BE49-F238E27FC236}">
                <a16:creationId xmlns:a16="http://schemas.microsoft.com/office/drawing/2014/main" id="{3499E8E3-C720-4BBC-A1CA-59108B37E899}"/>
              </a:ext>
            </a:extLst>
          </p:cNvPr>
          <p:cNvPicPr>
            <a:picLocks noChangeAspect="1"/>
          </p:cNvPicPr>
          <p:nvPr/>
        </p:nvPicPr>
        <p:blipFill rotWithShape="1">
          <a:blip r:embed="rId3"/>
          <a:srcRect l="49792" t="36000" r="13596"/>
          <a:stretch/>
        </p:blipFill>
        <p:spPr>
          <a:xfrm rot="16200000">
            <a:off x="3536465" y="-2015883"/>
            <a:ext cx="5119069" cy="11501568"/>
          </a:xfrm>
          <a:prstGeom prst="rect">
            <a:avLst/>
          </a:prstGeom>
        </p:spPr>
      </p:pic>
    </p:spTree>
    <p:extLst>
      <p:ext uri="{BB962C8B-B14F-4D97-AF65-F5344CB8AC3E}">
        <p14:creationId xmlns:p14="http://schemas.microsoft.com/office/powerpoint/2010/main" val="294319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4E80-C25C-44A5-A839-9A40CCCF895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75BD567E-87C7-41EC-ACE1-E694124A58AE}"/>
              </a:ext>
            </a:extLst>
          </p:cNvPr>
          <p:cNvSpPr>
            <a:spLocks noGrp="1"/>
          </p:cNvSpPr>
          <p:nvPr>
            <p:ph type="body" sz="half" idx="2"/>
          </p:nvPr>
        </p:nvSpPr>
        <p:spPr/>
        <p:txBody>
          <a:bodyPr/>
          <a:lstStyle/>
          <a:p>
            <a:endParaRPr lang="en-US"/>
          </a:p>
        </p:txBody>
      </p:sp>
      <p:pic>
        <p:nvPicPr>
          <p:cNvPr id="5" name="Picture 4" descr="A screenshot of a cell phone&#10;&#10;Description generated with very high confidence">
            <a:extLst>
              <a:ext uri="{FF2B5EF4-FFF2-40B4-BE49-F238E27FC236}">
                <a16:creationId xmlns:a16="http://schemas.microsoft.com/office/drawing/2014/main" id="{AFEFC467-F9DC-4962-BD8D-057F6472E528}"/>
              </a:ext>
            </a:extLst>
          </p:cNvPr>
          <p:cNvPicPr>
            <a:picLocks noChangeAspect="1"/>
          </p:cNvPicPr>
          <p:nvPr/>
        </p:nvPicPr>
        <p:blipFill rotWithShape="1">
          <a:blip r:embed="rId2"/>
          <a:srcRect l="10095" t="5697" r="7270" b="56363"/>
          <a:stretch/>
        </p:blipFill>
        <p:spPr>
          <a:xfrm>
            <a:off x="1787529" y="1077172"/>
            <a:ext cx="8955083" cy="5308600"/>
          </a:xfrm>
          <a:prstGeom prst="rect">
            <a:avLst/>
          </a:prstGeom>
        </p:spPr>
      </p:pic>
      <p:sp>
        <p:nvSpPr>
          <p:cNvPr id="6" name="Title 3">
            <a:extLst>
              <a:ext uri="{FF2B5EF4-FFF2-40B4-BE49-F238E27FC236}">
                <a16:creationId xmlns:a16="http://schemas.microsoft.com/office/drawing/2014/main" id="{9FF6C9AE-40AE-48B1-B107-0F6A41FFE8FC}"/>
              </a:ext>
            </a:extLst>
          </p:cNvPr>
          <p:cNvSpPr txBox="1">
            <a:spLocks/>
          </p:cNvSpPr>
          <p:nvPr/>
        </p:nvSpPr>
        <p:spPr>
          <a:xfrm>
            <a:off x="4306719" y="330134"/>
            <a:ext cx="4664409" cy="71133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Viaduct along Hwy 101</a:t>
            </a:r>
          </a:p>
        </p:txBody>
      </p:sp>
    </p:spTree>
    <p:extLst>
      <p:ext uri="{BB962C8B-B14F-4D97-AF65-F5344CB8AC3E}">
        <p14:creationId xmlns:p14="http://schemas.microsoft.com/office/powerpoint/2010/main" val="295644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83c291b-2fde-41e6-b521-7b56d76191e2@namprd09">
            <a:extLst>
              <a:ext uri="{FF2B5EF4-FFF2-40B4-BE49-F238E27FC236}">
                <a16:creationId xmlns:a16="http://schemas.microsoft.com/office/drawing/2014/main" id="{02443DE4-CA8C-4B1A-9763-841EDE6DC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0" y="0"/>
            <a:ext cx="1248026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09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A6999-394E-4449-824C-E6BC835748E4}"/>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788FF3FB-7813-4CDC-B949-43E365F36374}"/>
              </a:ext>
            </a:extLst>
          </p:cNvPr>
          <p:cNvPicPr>
            <a:picLocks noChangeAspect="1"/>
          </p:cNvPicPr>
          <p:nvPr/>
        </p:nvPicPr>
        <p:blipFill>
          <a:blip r:embed="rId2"/>
          <a:stretch>
            <a:fillRect/>
          </a:stretch>
        </p:blipFill>
        <p:spPr>
          <a:xfrm>
            <a:off x="0" y="-1224253"/>
            <a:ext cx="12191999" cy="8082253"/>
          </a:xfrm>
          <a:prstGeom prst="rect">
            <a:avLst/>
          </a:prstGeom>
        </p:spPr>
      </p:pic>
    </p:spTree>
    <p:extLst>
      <p:ext uri="{BB962C8B-B14F-4D97-AF65-F5344CB8AC3E}">
        <p14:creationId xmlns:p14="http://schemas.microsoft.com/office/powerpoint/2010/main" val="421235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2" descr="image002">
            <a:extLst>
              <a:ext uri="{FF2B5EF4-FFF2-40B4-BE49-F238E27FC236}">
                <a16:creationId xmlns:a16="http://schemas.microsoft.com/office/drawing/2014/main" id="{70C1EAE8-4E3C-4511-8425-A3411F227B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51964" y="323559"/>
            <a:ext cx="8478011" cy="564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4f8d9307-22db-4876-935a-0d2e29dd898a@namprd09">
            <a:extLst>
              <a:ext uri="{FF2B5EF4-FFF2-40B4-BE49-F238E27FC236}">
                <a16:creationId xmlns:a16="http://schemas.microsoft.com/office/drawing/2014/main" id="{70A7B219-7703-41C6-B7F3-6FDB09F1C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9" y="-128587"/>
            <a:ext cx="12692228" cy="712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6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B51355-FFC7-4226-BFEA-69240EC469C1}"/>
              </a:ext>
            </a:extLst>
          </p:cNvPr>
          <p:cNvSpPr>
            <a:spLocks noGrp="1"/>
          </p:cNvSpPr>
          <p:nvPr>
            <p:ph sz="half" idx="2"/>
          </p:nvPr>
        </p:nvSpPr>
        <p:spPr/>
        <p:txBody>
          <a:bodyPr/>
          <a:lstStyle/>
          <a:p>
            <a:endParaRPr lang="en-US"/>
          </a:p>
        </p:txBody>
      </p:sp>
      <p:pic>
        <p:nvPicPr>
          <p:cNvPr id="4098" name="Picture 2" descr="b55c75a3-30d4-4ffb-aa01-e8cb0d772a32@namprd09">
            <a:extLst>
              <a:ext uri="{FF2B5EF4-FFF2-40B4-BE49-F238E27FC236}">
                <a16:creationId xmlns:a16="http://schemas.microsoft.com/office/drawing/2014/main" id="{4F583C3E-DF25-47AD-B678-F3C4C6A82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 y="-385233"/>
            <a:ext cx="12911726" cy="725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54714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4529</TotalTime>
  <Words>1281</Words>
  <Application>Microsoft Office PowerPoint</Application>
  <PresentationFormat>Widescreen</PresentationFormat>
  <Paragraphs>134</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Slice</vt:lpstr>
      <vt:lpstr>Morgan Hill City Council </vt:lpstr>
      <vt:lpstr>PowerPoint Presentation</vt:lpstr>
      <vt:lpstr>PowerPoint Presentation</vt:lpstr>
      <vt:lpstr>Embankment along uprr</vt:lpstr>
      <vt:lpstr>PowerPoint Presentation</vt:lpstr>
      <vt:lpstr>PowerPoint Presentation</vt:lpstr>
      <vt:lpstr>PowerPoint Presentation</vt:lpstr>
      <vt:lpstr>PowerPoint Presentation</vt:lpstr>
      <vt:lpstr>PowerPoint Presentation</vt:lpstr>
      <vt:lpstr>PowerPoint Presentation</vt:lpstr>
      <vt:lpstr>HWS US-101</vt:lpstr>
      <vt:lpstr>Trench on west side of US-101</vt:lpstr>
      <vt:lpstr>PowerPoint Presentation</vt:lpstr>
      <vt:lpstr>CHSRA required trench</vt:lpstr>
      <vt:lpstr>PowerPoint Presentation</vt:lpstr>
      <vt:lpstr>Viaduct in the median and east edge of US-101</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Morgan Hill City Council</dc:title>
  <dc:creator>Don Sepulveda</dc:creator>
  <cp:lastModifiedBy>Edith Ramirez</cp:lastModifiedBy>
  <cp:revision>53</cp:revision>
  <cp:lastPrinted>2017-11-13T22:58:19Z</cp:lastPrinted>
  <dcterms:created xsi:type="dcterms:W3CDTF">2017-11-11T15:20:47Z</dcterms:created>
  <dcterms:modified xsi:type="dcterms:W3CDTF">2017-11-14T22:48:10Z</dcterms:modified>
</cp:coreProperties>
</file>